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7" r:id="rId22"/>
    <p:sldId id="278" r:id="rId23"/>
    <p:sldId id="279" r:id="rId24"/>
    <p:sldId id="280" r:id="rId25"/>
    <p:sldId id="281" r:id="rId26"/>
    <p:sldId id="282" r:id="rId27"/>
    <p:sldId id="283" r:id="rId28"/>
    <p:sldId id="284" r:id="rId29"/>
    <p:sldId id="285" r:id="rId30"/>
    <p:sldId id="290" r:id="rId31"/>
    <p:sldId id="286" r:id="rId32"/>
    <p:sldId id="287" r:id="rId33"/>
    <p:sldId id="288" r:id="rId34"/>
    <p:sldId id="289"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6" r:id="rId51"/>
    <p:sldId id="307" r:id="rId52"/>
    <p:sldId id="308" r:id="rId53"/>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00CC"/>
    <a:srgbClr val="A8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بلا نمط، شبكة جدول">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35" autoAdjust="0"/>
    <p:restoredTop sz="94660"/>
  </p:normalViewPr>
  <p:slideViewPr>
    <p:cSldViewPr showGuides="1">
      <p:cViewPr varScale="1">
        <p:scale>
          <a:sx n="70" d="100"/>
          <a:sy n="70" d="100"/>
        </p:scale>
        <p:origin x="476" y="48"/>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0"/>
    </p:cViewPr>
  </p:sorter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2/11/2019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2/11/2019</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121888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a:xfrm>
            <a:off x="0" y="0"/>
            <a:ext cx="1218883"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218884"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5631204"/>
            <a:ext cx="1828325"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7" name="Pi" title="Pi symbol"/>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a:p>
        </p:txBody>
      </p:sp>
      <p:sp>
        <p:nvSpPr>
          <p:cNvPr id="2" name="Title 1"/>
          <p:cNvSpPr>
            <a:spLocks noGrp="1"/>
          </p:cNvSpPr>
          <p:nvPr>
            <p:ph type="ctrTitle"/>
          </p:nvPr>
        </p:nvSpPr>
        <p:spPr>
          <a:xfrm>
            <a:off x="2428669" y="1600200"/>
            <a:ext cx="8329031" cy="2680127"/>
          </a:xfrm>
        </p:spPr>
        <p:txBody>
          <a:bodyPr>
            <a:noAutofit/>
          </a:bodyPr>
          <a:lstStyle>
            <a:lvl1pPr>
              <a:defRPr sz="5400"/>
            </a:lvl1pPr>
          </a:lstStyle>
          <a:p>
            <a:r>
              <a:rPr lang="en-US" smtClean="0"/>
              <a:t>Click to edit Master title style</a:t>
            </a:r>
            <a:endParaRPr/>
          </a:p>
        </p:txBody>
      </p:sp>
      <p:sp>
        <p:nvSpPr>
          <p:cNvPr id="3" name="Subtitle 2"/>
          <p:cNvSpPr>
            <a:spLocks noGrp="1"/>
          </p:cNvSpPr>
          <p:nvPr>
            <p:ph type="subTitle" idx="1"/>
          </p:nvPr>
        </p:nvSpPr>
        <p:spPr>
          <a:xfrm>
            <a:off x="2428669" y="4344915"/>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a:p>
        </p:txBody>
      </p:sp>
      <p:sp>
        <p:nvSpPr>
          <p:cNvPr id="4" name="Date Placeholder 3"/>
          <p:cNvSpPr>
            <a:spLocks noGrp="1"/>
          </p:cNvSpPr>
          <p:nvPr>
            <p:ph type="dt" sz="half" idx="10"/>
          </p:nvPr>
        </p:nvSpPr>
        <p:spPr/>
        <p:txBody>
          <a:bodyPr/>
          <a:lstStyle>
            <a:lvl1pPr>
              <a:defRPr>
                <a:solidFill>
                  <a:schemeClr val="bg1"/>
                </a:solidFill>
              </a:defRPr>
            </a:lvl1pPr>
          </a:lstStyle>
          <a:p>
            <a:fld id="{C2C6F8EA-316C-41DE-B9A4-EDCC3A85ED9A}" type="datetimeFigureOut">
              <a:rPr lang="en-US"/>
              <a:pPr/>
              <a:t>2/11/2019</a:t>
            </a:fld>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2/11/2019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8" name="Pi" title="Pi symbol"/>
          <p:cNvSpPr>
            <a:spLocks/>
          </p:cNvSpPr>
          <p:nvPr/>
        </p:nvSpPr>
        <p:spPr bwMode="white">
          <a:xfrm>
            <a:off x="276462" y="6032500"/>
            <a:ext cx="593189" cy="519176"/>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solidFill>
              <a:schemeClr val="bg1"/>
            </a:solidFill>
          </a:ln>
          <a:extLst/>
        </p:spPr>
        <p:txBody>
          <a:bodyPr vert="horz" wrap="square" lIns="121899" tIns="60949" rIns="121899" bIns="60949" numCol="1" anchor="t" anchorCtr="0" compatLnSpc="1">
            <a:prstTxWarp prst="textNoShape">
              <a:avLst/>
            </a:prstTxWarp>
          </a:bodyPr>
          <a:lstStyle/>
          <a:p>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4" name="Date Placeholder 3"/>
          <p:cNvSpPr>
            <a:spLocks noGrp="1"/>
          </p:cNvSpPr>
          <p:nvPr>
            <p:ph type="dt" sz="half" idx="10"/>
          </p:nvPr>
        </p:nvSpPr>
        <p:spPr/>
        <p:txBody>
          <a:bodyPr/>
          <a:lstStyle>
            <a:lvl1pPr>
              <a:defRPr>
                <a:solidFill>
                  <a:schemeClr val="bg1"/>
                </a:solidFill>
              </a:defRPr>
            </a:lvl1pPr>
          </a:lstStyle>
          <a:p>
            <a:fld id="{C2C6F8EA-316C-41DE-B9A4-EDCC3A85ED9A}" type="datetimeFigureOut">
              <a:rPr lang="en-US"/>
              <a:pPr/>
              <a:t>2/11/2019</a:t>
            </a:fld>
            <a:endParaRPr/>
          </a:p>
        </p:txBody>
      </p:sp>
      <p:sp>
        <p:nvSpPr>
          <p:cNvPr id="5" name="Footer Placeholder 4"/>
          <p:cNvSpPr>
            <a:spLocks noGrp="1"/>
          </p:cNvSpPr>
          <p:nvPr>
            <p:ph type="ftr" sz="quarter" idx="11"/>
          </p:nvPr>
        </p:nvSpPr>
        <p:spPr/>
        <p:txBody>
          <a:bodyPr/>
          <a:lstStyle>
            <a:lvl1pPr>
              <a:defRPr>
                <a:solidFill>
                  <a:schemeClr val="bg1"/>
                </a:solidFill>
              </a:defRPr>
            </a:lvl1pPr>
          </a:lstStyle>
          <a:p>
            <a:endParaRPr/>
          </a:p>
        </p:txBody>
      </p:sp>
      <p:sp>
        <p:nvSpPr>
          <p:cNvPr id="6" name="Slide Number Placeholder 5"/>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
        <p:nvSpPr>
          <p:cNvPr id="2" name="Title 1"/>
          <p:cNvSpPr>
            <a:spLocks noGrp="1"/>
          </p:cNvSpPr>
          <p:nvPr>
            <p:ph type="title"/>
          </p:nvPr>
        </p:nvSpPr>
        <p:spPr>
          <a:xfrm>
            <a:off x="1598613" y="1600201"/>
            <a:ext cx="8283272" cy="2654064"/>
          </a:xfrm>
        </p:spPr>
        <p:txBody>
          <a:bodyPr anchor="b">
            <a:normAutofit/>
          </a:bodyPr>
          <a:lstStyle>
            <a:lvl1pPr algn="l">
              <a:defRPr sz="5400" b="0" cap="none" baseline="0"/>
            </a:lvl1pPr>
          </a:lstStyle>
          <a:p>
            <a:r>
              <a:rPr lang="en-US" smtClean="0"/>
              <a:t>Click to edit Master title style</a:t>
            </a:r>
            <a:endParaRPr/>
          </a:p>
        </p:txBody>
      </p:sp>
      <p:sp>
        <p:nvSpPr>
          <p:cNvPr id="3" name="Text Placeholder 2"/>
          <p:cNvSpPr>
            <a:spLocks noGrp="1"/>
          </p:cNvSpPr>
          <p:nvPr>
            <p:ph type="body" idx="1"/>
          </p:nvPr>
        </p:nvSpPr>
        <p:spPr>
          <a:xfrm>
            <a:off x="1598613" y="4259996"/>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2/11/2019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2/11/2019</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2/11/2019</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2/11/2019</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smtClean="0"/>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2/11/2019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smtClean="0"/>
              <a:t>Click to edit Master title style</a:t>
            </a:r>
            <a:endParaRPr/>
          </a:p>
        </p:txBody>
      </p:sp>
      <p:sp>
        <p:nvSpPr>
          <p:cNvPr id="3" name="Picture Placeholder 2"/>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2/11/2019</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2/11/2019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Pi" title="Pi symbol"/>
          <p:cNvSpPr>
            <a:spLocks/>
          </p:cNvSpPr>
          <p:nvPr/>
        </p:nvSpPr>
        <p:spPr bwMode="white">
          <a:xfrm rot="5400000">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a:p>
        </p:txBody>
      </p: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2/11/2019</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3" name="Rectangle 12"/>
          <p:cNvSpPr/>
          <p:nvPr/>
        </p:nvSpPr>
        <p:spPr>
          <a:xfrm>
            <a:off x="617143" y="736219"/>
            <a:ext cx="609441"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Pi" title="Pi symbol"/>
          <p:cNvSpPr>
            <a:spLocks/>
          </p:cNvSpPr>
          <p:nvPr/>
        </p:nvSpPr>
        <p:spPr bwMode="white">
          <a:xfrm>
            <a:off x="756095" y="898102"/>
            <a:ext cx="336023" cy="294097"/>
          </a:xfrm>
          <a:custGeom>
            <a:avLst/>
            <a:gdLst>
              <a:gd name="T0" fmla="*/ 411 w 426"/>
              <a:gd name="T1" fmla="*/ 0 h 372"/>
              <a:gd name="T2" fmla="*/ 90 w 426"/>
              <a:gd name="T3" fmla="*/ 0 h 372"/>
              <a:gd name="T4" fmla="*/ 3 w 426"/>
              <a:gd name="T5" fmla="*/ 64 h 372"/>
              <a:gd name="T6" fmla="*/ 12 w 426"/>
              <a:gd name="T7" fmla="*/ 83 h 372"/>
              <a:gd name="T8" fmla="*/ 17 w 426"/>
              <a:gd name="T9" fmla="*/ 83 h 372"/>
              <a:gd name="T10" fmla="*/ 31 w 426"/>
              <a:gd name="T11" fmla="*/ 73 h 372"/>
              <a:gd name="T12" fmla="*/ 90 w 426"/>
              <a:gd name="T13" fmla="*/ 30 h 372"/>
              <a:gd name="T14" fmla="*/ 131 w 426"/>
              <a:gd name="T15" fmla="*/ 30 h 372"/>
              <a:gd name="T16" fmla="*/ 61 w 426"/>
              <a:gd name="T17" fmla="*/ 334 h 372"/>
              <a:gd name="T18" fmla="*/ 61 w 426"/>
              <a:gd name="T19" fmla="*/ 355 h 372"/>
              <a:gd name="T20" fmla="*/ 72 w 426"/>
              <a:gd name="T21" fmla="*/ 359 h 372"/>
              <a:gd name="T22" fmla="*/ 83 w 426"/>
              <a:gd name="T23" fmla="*/ 355 h 372"/>
              <a:gd name="T24" fmla="*/ 161 w 426"/>
              <a:gd name="T25" fmla="*/ 30 h 372"/>
              <a:gd name="T26" fmla="*/ 272 w 426"/>
              <a:gd name="T27" fmla="*/ 30 h 372"/>
              <a:gd name="T28" fmla="*/ 253 w 426"/>
              <a:gd name="T29" fmla="*/ 270 h 372"/>
              <a:gd name="T30" fmla="*/ 277 w 426"/>
              <a:gd name="T31" fmla="*/ 355 h 372"/>
              <a:gd name="T32" fmla="*/ 322 w 426"/>
              <a:gd name="T33" fmla="*/ 372 h 372"/>
              <a:gd name="T34" fmla="*/ 335 w 426"/>
              <a:gd name="T35" fmla="*/ 371 h 372"/>
              <a:gd name="T36" fmla="*/ 417 w 426"/>
              <a:gd name="T37" fmla="*/ 280 h 372"/>
              <a:gd name="T38" fmla="*/ 406 w 426"/>
              <a:gd name="T39" fmla="*/ 262 h 372"/>
              <a:gd name="T40" fmla="*/ 388 w 426"/>
              <a:gd name="T41" fmla="*/ 273 h 372"/>
              <a:gd name="T42" fmla="*/ 331 w 426"/>
              <a:gd name="T43" fmla="*/ 341 h 372"/>
              <a:gd name="T44" fmla="*/ 298 w 426"/>
              <a:gd name="T45" fmla="*/ 333 h 372"/>
              <a:gd name="T46" fmla="*/ 283 w 426"/>
              <a:gd name="T47" fmla="*/ 272 h 372"/>
              <a:gd name="T48" fmla="*/ 302 w 426"/>
              <a:gd name="T49" fmla="*/ 30 h 372"/>
              <a:gd name="T50" fmla="*/ 411 w 426"/>
              <a:gd name="T51" fmla="*/ 30 h 372"/>
              <a:gd name="T52" fmla="*/ 426 w 426"/>
              <a:gd name="T53" fmla="*/ 15 h 372"/>
              <a:gd name="T54" fmla="*/ 411 w 426"/>
              <a:gd name="T55"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26" h="372">
                <a:moveTo>
                  <a:pt x="411" y="0"/>
                </a:moveTo>
                <a:cubicBezTo>
                  <a:pt x="90" y="0"/>
                  <a:pt x="90" y="0"/>
                  <a:pt x="90" y="0"/>
                </a:cubicBezTo>
                <a:cubicBezTo>
                  <a:pt x="25" y="0"/>
                  <a:pt x="4" y="61"/>
                  <a:pt x="3" y="64"/>
                </a:cubicBezTo>
                <a:cubicBezTo>
                  <a:pt x="0" y="71"/>
                  <a:pt x="4" y="80"/>
                  <a:pt x="12" y="83"/>
                </a:cubicBezTo>
                <a:cubicBezTo>
                  <a:pt x="14" y="83"/>
                  <a:pt x="15" y="83"/>
                  <a:pt x="17" y="83"/>
                </a:cubicBezTo>
                <a:cubicBezTo>
                  <a:pt x="23" y="83"/>
                  <a:pt x="29" y="80"/>
                  <a:pt x="31" y="73"/>
                </a:cubicBezTo>
                <a:cubicBezTo>
                  <a:pt x="31" y="73"/>
                  <a:pt x="46" y="30"/>
                  <a:pt x="90" y="30"/>
                </a:cubicBezTo>
                <a:cubicBezTo>
                  <a:pt x="131" y="30"/>
                  <a:pt x="131" y="30"/>
                  <a:pt x="131" y="30"/>
                </a:cubicBezTo>
                <a:cubicBezTo>
                  <a:pt x="129" y="83"/>
                  <a:pt x="118" y="274"/>
                  <a:pt x="61" y="334"/>
                </a:cubicBezTo>
                <a:cubicBezTo>
                  <a:pt x="55" y="340"/>
                  <a:pt x="55" y="350"/>
                  <a:pt x="61" y="355"/>
                </a:cubicBezTo>
                <a:cubicBezTo>
                  <a:pt x="64" y="358"/>
                  <a:pt x="68" y="359"/>
                  <a:pt x="72" y="359"/>
                </a:cubicBezTo>
                <a:cubicBezTo>
                  <a:pt x="76" y="359"/>
                  <a:pt x="80" y="358"/>
                  <a:pt x="83" y="355"/>
                </a:cubicBezTo>
                <a:cubicBezTo>
                  <a:pt x="148" y="286"/>
                  <a:pt x="159" y="84"/>
                  <a:pt x="161" y="30"/>
                </a:cubicBezTo>
                <a:cubicBezTo>
                  <a:pt x="272" y="30"/>
                  <a:pt x="272" y="30"/>
                  <a:pt x="272" y="30"/>
                </a:cubicBezTo>
                <a:cubicBezTo>
                  <a:pt x="253" y="270"/>
                  <a:pt x="253" y="270"/>
                  <a:pt x="253" y="270"/>
                </a:cubicBezTo>
                <a:cubicBezTo>
                  <a:pt x="253" y="272"/>
                  <a:pt x="248" y="327"/>
                  <a:pt x="277" y="355"/>
                </a:cubicBezTo>
                <a:cubicBezTo>
                  <a:pt x="289" y="366"/>
                  <a:pt x="304" y="372"/>
                  <a:pt x="322" y="372"/>
                </a:cubicBezTo>
                <a:cubicBezTo>
                  <a:pt x="326" y="372"/>
                  <a:pt x="330" y="372"/>
                  <a:pt x="335" y="371"/>
                </a:cubicBezTo>
                <a:cubicBezTo>
                  <a:pt x="398" y="362"/>
                  <a:pt x="416" y="283"/>
                  <a:pt x="417" y="280"/>
                </a:cubicBezTo>
                <a:cubicBezTo>
                  <a:pt x="419" y="271"/>
                  <a:pt x="414" y="264"/>
                  <a:pt x="406" y="262"/>
                </a:cubicBezTo>
                <a:cubicBezTo>
                  <a:pt x="398" y="260"/>
                  <a:pt x="390" y="265"/>
                  <a:pt x="388" y="273"/>
                </a:cubicBezTo>
                <a:cubicBezTo>
                  <a:pt x="388" y="274"/>
                  <a:pt x="373" y="335"/>
                  <a:pt x="331" y="341"/>
                </a:cubicBezTo>
                <a:cubicBezTo>
                  <a:pt x="316" y="343"/>
                  <a:pt x="306" y="341"/>
                  <a:pt x="298" y="333"/>
                </a:cubicBezTo>
                <a:cubicBezTo>
                  <a:pt x="282" y="318"/>
                  <a:pt x="282" y="284"/>
                  <a:pt x="283" y="272"/>
                </a:cubicBezTo>
                <a:cubicBezTo>
                  <a:pt x="302" y="30"/>
                  <a:pt x="302" y="30"/>
                  <a:pt x="302" y="30"/>
                </a:cubicBezTo>
                <a:cubicBezTo>
                  <a:pt x="411" y="30"/>
                  <a:pt x="411" y="30"/>
                  <a:pt x="411" y="30"/>
                </a:cubicBezTo>
                <a:cubicBezTo>
                  <a:pt x="419" y="30"/>
                  <a:pt x="426" y="24"/>
                  <a:pt x="426" y="15"/>
                </a:cubicBezTo>
                <a:cubicBezTo>
                  <a:pt x="426" y="7"/>
                  <a:pt x="419" y="0"/>
                  <a:pt x="411" y="0"/>
                </a:cubicBez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a:p>
        </p:txBody>
      </p:sp>
      <p:cxnSp>
        <p:nvCxnSpPr>
          <p:cNvPr id="16" name="Straight Connector 15"/>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smtClean="0"/>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lumMod val="60000"/>
                    <a:lumOff val="40000"/>
                  </a:schemeClr>
                </a:solidFill>
              </a:defRPr>
            </a:lvl1pPr>
          </a:lstStyle>
          <a:p>
            <a:fld id="{C2C6F8EA-316C-41DE-B9A4-EDCC3A85ED9A}" type="datetimeFigureOut">
              <a:rPr lang="en-US"/>
              <a:pPr/>
              <a:t>2/11/2019</a:t>
            </a:fld>
            <a:endParaRPr/>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lumMod val="60000"/>
                    <a:lumOff val="40000"/>
                  </a:schemeClr>
                </a:solidFill>
              </a:defRPr>
            </a:lvl1pPr>
          </a:lstStyle>
          <a:p>
            <a:endParaRP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lumMod val="60000"/>
                    <a:lumOff val="40000"/>
                  </a:schemeClr>
                </a:solidFill>
              </a:defRPr>
            </a:lvl1pPr>
          </a:lstStyle>
          <a:p>
            <a:fld id="{7DC1BBB0-96F0-4077-A278-0F3FB5C104D3}" type="slidenum">
              <a:rPr/>
              <a:pPr/>
              <a:t>‹#›</a:t>
            </a:fld>
            <a:endParaRPr/>
          </a:p>
        </p:txBody>
      </p: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p15:clr>
            <a:srgbClr val="F26B43"/>
          </p15:clr>
        </p15:guide>
        <p15:guide id="2" pos="3839">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360612" y="381001"/>
            <a:ext cx="8329031" cy="3352800"/>
          </a:xfrm>
        </p:spPr>
        <p:txBody>
          <a:bodyPr/>
          <a:lstStyle/>
          <a:p>
            <a:r>
              <a:rPr lang="en-US" b="1" i="1" dirty="0">
                <a:latin typeface="Arial" panose="020B0604020202020204" pitchFamily="34" charset="0"/>
                <a:ea typeface="Tahoma" panose="020B0604030504040204" pitchFamily="34" charset="0"/>
                <a:cs typeface="Arial" panose="020B0604020202020204" pitchFamily="34" charset="0"/>
              </a:rPr>
              <a:t>LANE-697</a:t>
            </a:r>
            <a: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t/>
            </a:r>
            <a:b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br>
            <a:r>
              <a:rPr lang="en-US" sz="4400" b="1" i="1" dirty="0">
                <a:solidFill>
                  <a:srgbClr val="002060"/>
                </a:solidFill>
                <a:latin typeface="Arial" panose="020B0604020202020204" pitchFamily="34" charset="0"/>
                <a:ea typeface="Tahoma" panose="020B0604030504040204" pitchFamily="34" charset="0"/>
                <a:cs typeface="Arial" panose="020B0604020202020204" pitchFamily="34" charset="0"/>
              </a:rPr>
              <a:t>Special Topics in Linguistics</a:t>
            </a:r>
            <a: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t/>
            </a:r>
            <a:b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br>
            <a: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t/>
            </a:r>
            <a:br>
              <a:rPr lang="en-US" sz="4400" b="1" i="1" dirty="0">
                <a:solidFill>
                  <a:schemeClr val="tx2">
                    <a:lumMod val="50000"/>
                  </a:schemeClr>
                </a:solidFill>
                <a:latin typeface="Arial" panose="020B0604020202020204" pitchFamily="34" charset="0"/>
                <a:ea typeface="Tahoma" panose="020B0604030504040204" pitchFamily="34" charset="0"/>
                <a:cs typeface="Arial" panose="020B0604020202020204" pitchFamily="34" charset="0"/>
              </a:rPr>
            </a:br>
            <a:r>
              <a:rPr lang="en-US" b="1" i="1" dirty="0" err="1">
                <a:solidFill>
                  <a:srgbClr val="C00000"/>
                </a:solidFill>
                <a:latin typeface="Arial" panose="020B0604020202020204" pitchFamily="34" charset="0"/>
                <a:ea typeface="Tahoma" panose="020B0604030504040204" pitchFamily="34" charset="0"/>
                <a:cs typeface="Arial" panose="020B0604020202020204" pitchFamily="34" charset="0"/>
              </a:rPr>
              <a:t>Neurolinguistics</a:t>
            </a:r>
            <a:endParaRPr lang="en-US" sz="4800" dirty="0">
              <a:latin typeface="Calibri" pitchFamily="34" charset="0"/>
            </a:endParaRPr>
          </a:p>
        </p:txBody>
      </p:sp>
      <p:sp>
        <p:nvSpPr>
          <p:cNvPr id="3" name="Subtitle 2"/>
          <p:cNvSpPr>
            <a:spLocks noGrp="1"/>
          </p:cNvSpPr>
          <p:nvPr>
            <p:ph type="subTitle" idx="1"/>
          </p:nvPr>
        </p:nvSpPr>
        <p:spPr>
          <a:xfrm>
            <a:off x="2428669" y="3962400"/>
            <a:ext cx="7516442" cy="1498601"/>
          </a:xfrm>
        </p:spPr>
        <p:txBody>
          <a:bodyPr>
            <a:normAutofit/>
          </a:bodyPr>
          <a:lstStyle/>
          <a:p>
            <a:pPr>
              <a:lnSpc>
                <a:spcPct val="100000"/>
              </a:lnSpc>
            </a:pPr>
            <a:endParaRPr lang="en-US" sz="2000" b="1" dirty="0">
              <a:solidFill>
                <a:schemeClr val="tx1">
                  <a:lumMod val="95000"/>
                  <a:lumOff val="5000"/>
                </a:schemeClr>
              </a:solidFill>
            </a:endParaRPr>
          </a:p>
          <a:p>
            <a:pPr>
              <a:lnSpc>
                <a:spcPct val="100000"/>
              </a:lnSpc>
            </a:pPr>
            <a:r>
              <a:rPr lang="en-US" b="1" i="1" dirty="0" err="1" smtClean="0">
                <a:latin typeface="Arial" panose="020B0604020202020204" pitchFamily="34" charset="0"/>
                <a:cs typeface="Arial" panose="020B0604020202020204" pitchFamily="34" charset="0"/>
              </a:rPr>
              <a:t>Abdulrahman</a:t>
            </a:r>
            <a:r>
              <a:rPr lang="en-US" b="1" i="1" dirty="0" smtClean="0">
                <a:latin typeface="Arial" panose="020B0604020202020204" pitchFamily="34" charset="0"/>
                <a:cs typeface="Arial" panose="020B0604020202020204" pitchFamily="34" charset="0"/>
              </a:rPr>
              <a:t> </a:t>
            </a:r>
            <a:r>
              <a:rPr lang="en-US" b="1" i="1" dirty="0">
                <a:latin typeface="Arial" panose="020B0604020202020204" pitchFamily="34" charset="0"/>
                <a:cs typeface="Arial" panose="020B0604020202020204" pitchFamily="34" charset="0"/>
              </a:rPr>
              <a:t>S. </a:t>
            </a:r>
            <a:r>
              <a:rPr lang="en-US" b="1" i="1" dirty="0" err="1" smtClean="0">
                <a:latin typeface="Arial" panose="020B0604020202020204" pitchFamily="34" charset="0"/>
                <a:cs typeface="Arial" panose="020B0604020202020204" pitchFamily="34" charset="0"/>
              </a:rPr>
              <a:t>Aljabri</a:t>
            </a:r>
            <a:r>
              <a:rPr lang="en-US" b="1" i="1" dirty="0" smtClean="0">
                <a:latin typeface="Arial" panose="020B0604020202020204" pitchFamily="34" charset="0"/>
                <a:cs typeface="Arial" panose="020B0604020202020204" pitchFamily="34" charset="0"/>
              </a:rPr>
              <a:t>  1800039</a:t>
            </a:r>
            <a:endParaRPr lang="en-US" b="1" i="1" dirty="0">
              <a:latin typeface="Arial" panose="020B0604020202020204" pitchFamily="34" charset="0"/>
              <a:cs typeface="Arial" panose="020B0604020202020204" pitchFamily="34" charset="0"/>
            </a:endParaRPr>
          </a:p>
          <a:p>
            <a:pPr>
              <a:lnSpc>
                <a:spcPct val="100000"/>
              </a:lnSpc>
            </a:pPr>
            <a:r>
              <a:rPr lang="en-US" sz="2800" b="1" i="1" dirty="0" smtClean="0">
                <a:latin typeface="Arial" panose="020B0604020202020204" pitchFamily="34" charset="0"/>
                <a:cs typeface="Arial" panose="020B0604020202020204" pitchFamily="34" charset="0"/>
              </a:rPr>
              <a:t>2nd </a:t>
            </a:r>
            <a:r>
              <a:rPr lang="en-US" sz="2800" b="1" i="1" dirty="0">
                <a:latin typeface="Arial" panose="020B0604020202020204" pitchFamily="34" charset="0"/>
                <a:cs typeface="Arial" panose="020B0604020202020204" pitchFamily="34" charset="0"/>
              </a:rPr>
              <a:t>semester </a:t>
            </a:r>
            <a:r>
              <a:rPr lang="en-US" sz="2800" b="1" i="1" dirty="0" smtClean="0">
                <a:latin typeface="Arial" panose="020B0604020202020204" pitchFamily="34" charset="0"/>
                <a:cs typeface="Arial" panose="020B0604020202020204" pitchFamily="34" charset="0"/>
              </a:rPr>
              <a:t>2019</a:t>
            </a:r>
            <a:endParaRPr lang="en-US" sz="2800" b="1" i="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What is </a:t>
            </a:r>
            <a:r>
              <a:rPr lang="en-US" b="1" dirty="0" err="1">
                <a:solidFill>
                  <a:srgbClr val="FF0000"/>
                </a:solidFill>
              </a:rPr>
              <a:t>neurolinguistics</a:t>
            </a:r>
            <a:r>
              <a:rPr lang="en-US" b="1" dirty="0" smtClean="0">
                <a:solidFill>
                  <a:srgbClr val="FF0000"/>
                </a:solidFill>
              </a:rPr>
              <a:t>?</a:t>
            </a:r>
            <a:endParaRPr lang="en-US" dirty="0"/>
          </a:p>
        </p:txBody>
      </p:sp>
      <p:sp>
        <p:nvSpPr>
          <p:cNvPr id="3" name="عنصر نائب للمحتوى 2"/>
          <p:cNvSpPr>
            <a:spLocks noGrp="1"/>
          </p:cNvSpPr>
          <p:nvPr>
            <p:ph idx="1"/>
          </p:nvPr>
        </p:nvSpPr>
        <p:spPr>
          <a:xfrm>
            <a:off x="1593436" y="1447800"/>
            <a:ext cx="9782801" cy="4724400"/>
          </a:xfrm>
        </p:spPr>
        <p:txBody>
          <a:bodyPr>
            <a:normAutofit lnSpcReduction="10000"/>
          </a:bodyPr>
          <a:lstStyle/>
          <a:p>
            <a:pPr marL="0" indent="0">
              <a:buNone/>
            </a:pPr>
            <a:endParaRPr lang="en-US" b="1" dirty="0">
              <a:solidFill>
                <a:srgbClr val="FF0000"/>
              </a:solidFill>
            </a:endParaRPr>
          </a:p>
          <a:p>
            <a:pPr marL="0" indent="0">
              <a:lnSpc>
                <a:spcPct val="100000"/>
              </a:lnSpc>
              <a:buNone/>
            </a:pPr>
            <a:r>
              <a:rPr lang="en-US" sz="3200" dirty="0" err="1"/>
              <a:t>Neurolinguistics</a:t>
            </a:r>
            <a:r>
              <a:rPr lang="en-US" sz="3200" dirty="0"/>
              <a:t> is the branch of </a:t>
            </a:r>
            <a:r>
              <a:rPr lang="en-US" sz="3200" b="1" dirty="0"/>
              <a:t>applied linguistics </a:t>
            </a:r>
            <a:r>
              <a:rPr lang="en-US" sz="3200" dirty="0"/>
              <a:t>concerned with investigating the relationship between language and brain. It was established in the 1960s.</a:t>
            </a:r>
          </a:p>
          <a:p>
            <a:pPr marL="0" indent="0">
              <a:lnSpc>
                <a:spcPct val="100000"/>
              </a:lnSpc>
              <a:buNone/>
            </a:pPr>
            <a:endParaRPr lang="en-US" sz="3200" dirty="0"/>
          </a:p>
          <a:p>
            <a:pPr marL="0" indent="0">
              <a:lnSpc>
                <a:spcPct val="100000"/>
              </a:lnSpc>
              <a:buNone/>
            </a:pPr>
            <a:r>
              <a:rPr lang="en-US" sz="3200" dirty="0"/>
              <a:t>It is considered as an interdisciplinary field which receives its insights and ideas from many fields, including neurobiology, anthropology, chemistry, cognitive science and artificial intelligence.</a:t>
            </a:r>
            <a:endParaRPr lang="en-US" sz="3200" dirty="0">
              <a:solidFill>
                <a:srgbClr val="FF0000"/>
              </a:solidFill>
            </a:endParaRPr>
          </a:p>
          <a:p>
            <a:endParaRPr lang="en-US" dirty="0"/>
          </a:p>
        </p:txBody>
      </p:sp>
    </p:spTree>
    <p:extLst>
      <p:ext uri="{BB962C8B-B14F-4D97-AF65-F5344CB8AC3E}">
        <p14:creationId xmlns:p14="http://schemas.microsoft.com/office/powerpoint/2010/main" val="3169995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a:solidFill>
                  <a:srgbClr val="FF0000"/>
                </a:solidFill>
              </a:rPr>
              <a:t>Different views about the relation between language and brain</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lstStyle/>
          <a:p>
            <a:pPr marL="0" indent="0">
              <a:lnSpc>
                <a:spcPct val="100000"/>
              </a:lnSpc>
              <a:buNone/>
            </a:pPr>
            <a:r>
              <a:rPr lang="en-US" dirty="0"/>
              <a:t>The relation between the brain and language has been viewed from different perspectives.</a:t>
            </a:r>
          </a:p>
          <a:p>
            <a:pPr marL="0" indent="0">
              <a:lnSpc>
                <a:spcPct val="100000"/>
              </a:lnSpc>
              <a:buNone/>
            </a:pPr>
            <a:r>
              <a:rPr lang="en-US" sz="3200" b="1" dirty="0">
                <a:solidFill>
                  <a:srgbClr val="0070C0"/>
                </a:solidFill>
              </a:rPr>
              <a:t>1- Localism: </a:t>
            </a:r>
            <a:r>
              <a:rPr lang="en-US" sz="3200" dirty="0"/>
              <a:t>which is concerned with the locations and centers in the brain responsible for different functions of language.</a:t>
            </a:r>
          </a:p>
          <a:p>
            <a:pPr marL="0" indent="0">
              <a:lnSpc>
                <a:spcPct val="100000"/>
              </a:lnSpc>
              <a:buNone/>
            </a:pPr>
            <a:r>
              <a:rPr lang="en-US" sz="3200" b="1" dirty="0">
                <a:solidFill>
                  <a:srgbClr val="0070C0"/>
                </a:solidFill>
              </a:rPr>
              <a:t>2- </a:t>
            </a:r>
            <a:r>
              <a:rPr lang="en-US" sz="3200" b="1" dirty="0" err="1">
                <a:solidFill>
                  <a:srgbClr val="0070C0"/>
                </a:solidFill>
              </a:rPr>
              <a:t>Associationism</a:t>
            </a:r>
            <a:r>
              <a:rPr lang="en-US" sz="3200" b="1" dirty="0"/>
              <a:t>: </a:t>
            </a:r>
            <a:r>
              <a:rPr lang="en-US" sz="3200" dirty="0"/>
              <a:t>locates language functions in the connections between different regions of the brain. </a:t>
            </a:r>
            <a:r>
              <a:rPr lang="en-US" sz="3200" b="1" dirty="0">
                <a:solidFill>
                  <a:srgbClr val="0070C0"/>
                </a:solidFill>
              </a:rPr>
              <a:t>e.g</a:t>
            </a:r>
            <a:r>
              <a:rPr lang="en-US" sz="3200" dirty="0" smtClean="0"/>
              <a:t>. </a:t>
            </a:r>
            <a:r>
              <a:rPr lang="en-US" sz="3200" dirty="0"/>
              <a:t>associating perceptions of different senses with words. </a:t>
            </a:r>
          </a:p>
          <a:p>
            <a:endParaRPr lang="en-US" dirty="0"/>
          </a:p>
        </p:txBody>
      </p:sp>
    </p:spTree>
    <p:extLst>
      <p:ext uri="{BB962C8B-B14F-4D97-AF65-F5344CB8AC3E}">
        <p14:creationId xmlns:p14="http://schemas.microsoft.com/office/powerpoint/2010/main" val="4238406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lstStyle/>
          <a:p>
            <a:pPr marL="0" indent="0">
              <a:lnSpc>
                <a:spcPct val="100000"/>
              </a:lnSpc>
              <a:buNone/>
            </a:pPr>
            <a:r>
              <a:rPr lang="en-US" sz="3200" b="1" dirty="0">
                <a:solidFill>
                  <a:srgbClr val="0070C0"/>
                </a:solidFill>
              </a:rPr>
              <a:t>3-Dynamic localization of function: </a:t>
            </a:r>
            <a:r>
              <a:rPr lang="en-US" sz="3200" dirty="0"/>
              <a:t>assumes that functional systems of </a:t>
            </a:r>
            <a:r>
              <a:rPr lang="en-US" sz="3200" dirty="0" err="1"/>
              <a:t>subfunctions</a:t>
            </a:r>
            <a:r>
              <a:rPr lang="en-US" sz="3200" dirty="0"/>
              <a:t> perform language functions; they can be recognized during language development or after brain injuries.</a:t>
            </a:r>
          </a:p>
          <a:p>
            <a:pPr marL="0" indent="0">
              <a:lnSpc>
                <a:spcPct val="100000"/>
              </a:lnSpc>
              <a:buNone/>
            </a:pPr>
            <a:r>
              <a:rPr lang="en-US" sz="3200" b="1" dirty="0">
                <a:solidFill>
                  <a:srgbClr val="0070C0"/>
                </a:solidFill>
              </a:rPr>
              <a:t>4- Holistic theories:</a:t>
            </a:r>
            <a:r>
              <a:rPr lang="en-US" sz="3200" dirty="0">
                <a:solidFill>
                  <a:srgbClr val="0070C0"/>
                </a:solidFill>
              </a:rPr>
              <a:t> </a:t>
            </a:r>
            <a:r>
              <a:rPr lang="en-US" sz="3200" dirty="0"/>
              <a:t>argue that many language functions are carried out by widespread regions of the brain.</a:t>
            </a:r>
          </a:p>
          <a:p>
            <a:pPr marL="0" indent="0">
              <a:lnSpc>
                <a:spcPct val="100000"/>
              </a:lnSpc>
              <a:buNone/>
            </a:pPr>
            <a:r>
              <a:rPr lang="en-US" sz="3200" b="1" dirty="0">
                <a:solidFill>
                  <a:srgbClr val="0070C0"/>
                </a:solidFill>
              </a:rPr>
              <a:t>5- Evolution theories: </a:t>
            </a:r>
            <a:r>
              <a:rPr lang="en-US" sz="3200" dirty="0"/>
              <a:t>emphasize the links between how the brain and language develop over time in various species and how they develop in children and adults.</a:t>
            </a:r>
          </a:p>
          <a:p>
            <a:endParaRPr lang="en-US" dirty="0"/>
          </a:p>
        </p:txBody>
      </p:sp>
    </p:spTree>
    <p:extLst>
      <p:ext uri="{BB962C8B-B14F-4D97-AF65-F5344CB8AC3E}">
        <p14:creationId xmlns:p14="http://schemas.microsoft.com/office/powerpoint/2010/main" val="34839670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marL="0" indent="0"/>
            <a:r>
              <a:rPr lang="en-US" b="1" dirty="0">
                <a:solidFill>
                  <a:srgbClr val="FF0000"/>
                </a:solidFill>
              </a:rPr>
              <a:t>The brain structure</a:t>
            </a:r>
            <a:r>
              <a:rPr lang="en-US" b="1" dirty="0" smtClean="0">
                <a:solidFill>
                  <a:srgbClr val="FF0000"/>
                </a:solidFill>
              </a:rPr>
              <a:t>:</a:t>
            </a:r>
            <a:endParaRPr lang="en-US" dirty="0"/>
          </a:p>
        </p:txBody>
      </p:sp>
      <p:sp>
        <p:nvSpPr>
          <p:cNvPr id="3" name="عنصر نائب للمحتوى 2"/>
          <p:cNvSpPr>
            <a:spLocks noGrp="1"/>
          </p:cNvSpPr>
          <p:nvPr>
            <p:ph idx="1"/>
          </p:nvPr>
        </p:nvSpPr>
        <p:spPr>
          <a:xfrm>
            <a:off x="1593436" y="1600200"/>
            <a:ext cx="10215976" cy="4572000"/>
          </a:xfrm>
        </p:spPr>
        <p:txBody>
          <a:bodyPr>
            <a:normAutofit fontScale="92500"/>
          </a:bodyPr>
          <a:lstStyle/>
          <a:p>
            <a:pPr marL="0" indent="0">
              <a:lnSpc>
                <a:spcPct val="110000"/>
              </a:lnSpc>
              <a:buNone/>
            </a:pPr>
            <a:r>
              <a:rPr lang="en-US" sz="3200" dirty="0"/>
              <a:t>The human brain is divided into two vertical halves. Each half is called hemisphere. Each hemisphere is divided into four lobes:</a:t>
            </a:r>
          </a:p>
          <a:p>
            <a:pPr marL="0" indent="0">
              <a:lnSpc>
                <a:spcPct val="110000"/>
              </a:lnSpc>
              <a:buNone/>
            </a:pPr>
            <a:endParaRPr lang="en-US" sz="3200" dirty="0"/>
          </a:p>
          <a:p>
            <a:pPr marL="0" indent="0">
              <a:buNone/>
            </a:pPr>
            <a:r>
              <a:rPr lang="en-US" sz="3200" b="1" dirty="0">
                <a:solidFill>
                  <a:srgbClr val="0070C0"/>
                </a:solidFill>
              </a:rPr>
              <a:t>Frontal lobe: </a:t>
            </a:r>
            <a:r>
              <a:rPr lang="en-US" sz="3200" dirty="0"/>
              <a:t>responsible for cognition</a:t>
            </a:r>
          </a:p>
          <a:p>
            <a:pPr marL="0" indent="0">
              <a:buNone/>
            </a:pPr>
            <a:r>
              <a:rPr lang="en-US" sz="3200" b="1" dirty="0">
                <a:solidFill>
                  <a:srgbClr val="0070C0"/>
                </a:solidFill>
              </a:rPr>
              <a:t>Temporal lobe: </a:t>
            </a:r>
            <a:r>
              <a:rPr lang="en-US" sz="3200" dirty="0"/>
              <a:t>hearing</a:t>
            </a:r>
          </a:p>
          <a:p>
            <a:pPr marL="0" indent="0">
              <a:buNone/>
            </a:pPr>
            <a:r>
              <a:rPr lang="en-US" sz="3200" b="1" dirty="0">
                <a:solidFill>
                  <a:srgbClr val="0070C0"/>
                </a:solidFill>
              </a:rPr>
              <a:t>Parietal lobe: </a:t>
            </a:r>
            <a:r>
              <a:rPr lang="en-US" sz="3200" dirty="0" err="1"/>
              <a:t>somaesthetic</a:t>
            </a:r>
            <a:r>
              <a:rPr lang="en-US" sz="3200" dirty="0"/>
              <a:t> sensing </a:t>
            </a:r>
            <a:r>
              <a:rPr lang="en-US" sz="3000" dirty="0"/>
              <a:t>(feeling in arms, legs, </a:t>
            </a:r>
            <a:r>
              <a:rPr lang="en-US" sz="3000" dirty="0" err="1" smtClean="0"/>
              <a:t>face,etc</a:t>
            </a:r>
            <a:r>
              <a:rPr lang="en-US" sz="3000" dirty="0"/>
              <a:t>.)</a:t>
            </a:r>
          </a:p>
          <a:p>
            <a:pPr marL="0" indent="0">
              <a:buNone/>
            </a:pPr>
            <a:r>
              <a:rPr lang="en-US" sz="3200" b="1" dirty="0">
                <a:solidFill>
                  <a:srgbClr val="0070C0"/>
                </a:solidFill>
              </a:rPr>
              <a:t>Occipital lobe: </a:t>
            </a:r>
            <a:r>
              <a:rPr lang="en-US" sz="3200" dirty="0"/>
              <a:t>vision</a:t>
            </a:r>
          </a:p>
          <a:p>
            <a:endParaRPr lang="en-US" dirty="0"/>
          </a:p>
        </p:txBody>
      </p:sp>
    </p:spTree>
    <p:extLst>
      <p:ext uri="{BB962C8B-B14F-4D97-AF65-F5344CB8AC3E}">
        <p14:creationId xmlns:p14="http://schemas.microsoft.com/office/powerpoint/2010/main" val="4292432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55812" y="609600"/>
            <a:ext cx="8258813" cy="5616000"/>
          </a:xfrm>
        </p:spPr>
      </p:pic>
    </p:spTree>
    <p:extLst>
      <p:ext uri="{BB962C8B-B14F-4D97-AF65-F5344CB8AC3E}">
        <p14:creationId xmlns:p14="http://schemas.microsoft.com/office/powerpoint/2010/main" val="22922668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Hemispheric </a:t>
            </a:r>
            <a:r>
              <a:rPr lang="en-US" b="1" dirty="0" smtClean="0">
                <a:solidFill>
                  <a:srgbClr val="FF0000"/>
                </a:solidFill>
              </a:rPr>
              <a:t>dominance</a:t>
            </a:r>
            <a:endParaRPr lang="en-US" dirty="0"/>
          </a:p>
        </p:txBody>
      </p:sp>
      <p:sp>
        <p:nvSpPr>
          <p:cNvPr id="3" name="عنصر نائب للمحتوى 2"/>
          <p:cNvSpPr>
            <a:spLocks noGrp="1"/>
          </p:cNvSpPr>
          <p:nvPr>
            <p:ph idx="1"/>
          </p:nvPr>
        </p:nvSpPr>
        <p:spPr/>
        <p:txBody>
          <a:bodyPr/>
          <a:lstStyle/>
          <a:p>
            <a:pPr marL="0" indent="0">
              <a:buNone/>
            </a:pPr>
            <a:endParaRPr lang="en-US" dirty="0"/>
          </a:p>
          <a:p>
            <a:pPr marL="0" indent="0">
              <a:lnSpc>
                <a:spcPct val="100000"/>
              </a:lnSpc>
              <a:buNone/>
            </a:pPr>
            <a:r>
              <a:rPr lang="en-US" sz="3200" dirty="0" smtClean="0"/>
              <a:t>Each hemisphere rules the opposite side of the body; so that the right hemisphere is responsible for the left arm, leg, ear, eye, and vice-versa. </a:t>
            </a:r>
            <a:endParaRPr lang="ar-SA" sz="3200" dirty="0" smtClean="0"/>
          </a:p>
          <a:p>
            <a:pPr marL="0" indent="0">
              <a:buNone/>
            </a:pPr>
            <a:endParaRPr lang="en-US" sz="3200" dirty="0"/>
          </a:p>
          <a:p>
            <a:pPr marL="0" indent="0">
              <a:buNone/>
            </a:pPr>
            <a:r>
              <a:rPr lang="en-US" sz="3200" b="1" dirty="0">
                <a:solidFill>
                  <a:srgbClr val="7030A0"/>
                </a:solidFill>
              </a:rPr>
              <a:t>However</a:t>
            </a:r>
            <a:r>
              <a:rPr lang="en-US" sz="3200" dirty="0"/>
              <a:t>, </a:t>
            </a:r>
            <a:r>
              <a:rPr lang="en-US" sz="3200" dirty="0" smtClean="0"/>
              <a:t>hemispheres </a:t>
            </a:r>
            <a:r>
              <a:rPr lang="en-US" sz="3200" dirty="0"/>
              <a:t>of the brain do not divide the labors of the body evenly. This is why someone can be either </a:t>
            </a:r>
            <a:r>
              <a:rPr lang="en-US" sz="3200" b="1" dirty="0"/>
              <a:t>right-handed</a:t>
            </a:r>
            <a:r>
              <a:rPr lang="en-US" sz="3200" dirty="0"/>
              <a:t>, </a:t>
            </a:r>
            <a:r>
              <a:rPr lang="en-US" sz="3200" b="1" dirty="0"/>
              <a:t>left-handed</a:t>
            </a:r>
            <a:r>
              <a:rPr lang="en-US" sz="3200" dirty="0"/>
              <a:t>, or both. </a:t>
            </a:r>
          </a:p>
          <a:p>
            <a:endParaRPr lang="en-US" dirty="0"/>
          </a:p>
        </p:txBody>
      </p:sp>
    </p:spTree>
    <p:extLst>
      <p:ext uri="{BB962C8B-B14F-4D97-AF65-F5344CB8AC3E}">
        <p14:creationId xmlns:p14="http://schemas.microsoft.com/office/powerpoint/2010/main" val="1408167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pPr marL="0" indent="0">
              <a:buNone/>
            </a:pPr>
            <a:r>
              <a:rPr lang="en-US" sz="3200" dirty="0"/>
              <a:t>The hemispheric dominance is highly influenced by our </a:t>
            </a:r>
            <a:r>
              <a:rPr lang="en-US" sz="3200" b="1" dirty="0"/>
              <a:t>preferences</a:t>
            </a:r>
            <a:r>
              <a:rPr lang="en-US" sz="3200" dirty="0"/>
              <a:t> of using either one of the two sides of our bodies</a:t>
            </a:r>
            <a:r>
              <a:rPr lang="en-US" sz="3200" dirty="0" smtClean="0"/>
              <a:t>.</a:t>
            </a:r>
            <a:endParaRPr lang="ar-SA" sz="3200" dirty="0"/>
          </a:p>
          <a:p>
            <a:pPr marL="0" indent="0">
              <a:buNone/>
            </a:pPr>
            <a:r>
              <a:rPr lang="en-US" sz="3200" dirty="0"/>
              <a:t>Studies have shown that 10% of the world population is left-handed</a:t>
            </a:r>
            <a:r>
              <a:rPr lang="ar-SA" sz="3200" dirty="0"/>
              <a:t> </a:t>
            </a:r>
            <a:r>
              <a:rPr lang="en-US" sz="3200" dirty="0"/>
              <a:t>. 30% of left-handed individuals have right hemisphere dominance. </a:t>
            </a:r>
          </a:p>
          <a:p>
            <a:pPr marL="0" indent="0">
              <a:buNone/>
            </a:pPr>
            <a:r>
              <a:rPr lang="en-US" sz="3200" dirty="0"/>
              <a:t>It is believed that the lack of left hemisphere dominance contributes to speech disorders such as </a:t>
            </a:r>
            <a:r>
              <a:rPr lang="en-US" sz="3200" b="1" dirty="0">
                <a:solidFill>
                  <a:srgbClr val="C00000"/>
                </a:solidFill>
              </a:rPr>
              <a:t>dyslexia</a:t>
            </a:r>
            <a:r>
              <a:rPr lang="en-US" sz="3200" dirty="0" smtClean="0"/>
              <a:t>.</a:t>
            </a:r>
          </a:p>
          <a:p>
            <a:pPr marL="0" indent="0">
              <a:buNone/>
            </a:pPr>
            <a:r>
              <a:rPr lang="en-US" sz="3200" dirty="0"/>
              <a:t>Left hemisphere language dominance has also been confirmed in case of </a:t>
            </a:r>
            <a:r>
              <a:rPr lang="en-US" sz="3200" b="1" dirty="0">
                <a:solidFill>
                  <a:srgbClr val="FF0000"/>
                </a:solidFill>
              </a:rPr>
              <a:t>deaf</a:t>
            </a:r>
            <a:r>
              <a:rPr lang="en-US" sz="3200" dirty="0">
                <a:solidFill>
                  <a:srgbClr val="FF0000"/>
                </a:solidFill>
              </a:rPr>
              <a:t> </a:t>
            </a:r>
            <a:r>
              <a:rPr lang="en-US" sz="3200" dirty="0"/>
              <a:t>individuals, and the situation of deaf learners was similar to that of people with disorders. </a:t>
            </a:r>
          </a:p>
          <a:p>
            <a:pPr marL="0" indent="0">
              <a:buNone/>
            </a:pPr>
            <a:endParaRPr lang="en-US" sz="3200" dirty="0"/>
          </a:p>
        </p:txBody>
      </p:sp>
    </p:spTree>
    <p:extLst>
      <p:ext uri="{BB962C8B-B14F-4D97-AF65-F5344CB8AC3E}">
        <p14:creationId xmlns:p14="http://schemas.microsoft.com/office/powerpoint/2010/main" val="215677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Right hemisphere functions</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normAutofit lnSpcReduction="10000"/>
          </a:bodyPr>
          <a:lstStyle/>
          <a:p>
            <a:pPr marL="0" indent="0">
              <a:buNone/>
            </a:pPr>
            <a:r>
              <a:rPr lang="en-US" dirty="0"/>
              <a:t> </a:t>
            </a:r>
          </a:p>
          <a:p>
            <a:pPr marL="0" indent="0">
              <a:lnSpc>
                <a:spcPct val="100000"/>
              </a:lnSpc>
              <a:buNone/>
            </a:pPr>
            <a:r>
              <a:rPr lang="en-US" sz="3200" dirty="0"/>
              <a:t>These include the ability to understand the meaning of intonation and to interpret emotional intentions, such as anger, recognizing faces, understanding things holistically (without analysis). </a:t>
            </a:r>
          </a:p>
          <a:p>
            <a:pPr marL="0" indent="0">
              <a:lnSpc>
                <a:spcPct val="100000"/>
              </a:lnSpc>
              <a:buNone/>
            </a:pPr>
            <a:r>
              <a:rPr lang="en-US" sz="3200" dirty="0"/>
              <a:t>Therefore, damage to the right hemisphere may cause delayed memory.</a:t>
            </a:r>
            <a:endParaRPr lang="ar-SA" sz="3200" dirty="0"/>
          </a:p>
          <a:p>
            <a:pPr marL="0" indent="0">
              <a:lnSpc>
                <a:spcPct val="100000"/>
              </a:lnSpc>
              <a:buNone/>
            </a:pPr>
            <a:r>
              <a:rPr lang="en-US" sz="3200" dirty="0"/>
              <a:t>It also deals with music and nonlinguistic sounds as with animal sounds. </a:t>
            </a:r>
          </a:p>
          <a:p>
            <a:endParaRPr lang="en-US" dirty="0"/>
          </a:p>
        </p:txBody>
      </p:sp>
    </p:spTree>
    <p:extLst>
      <p:ext uri="{BB962C8B-B14F-4D97-AF65-F5344CB8AC3E}">
        <p14:creationId xmlns:p14="http://schemas.microsoft.com/office/powerpoint/2010/main" val="4093601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Language areas and their functions</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lstStyle/>
          <a:p>
            <a:pPr marL="0" indent="0">
              <a:buNone/>
            </a:pPr>
            <a:endParaRPr lang="en-US" sz="3200" b="1" dirty="0">
              <a:solidFill>
                <a:srgbClr val="FF0000"/>
              </a:solidFill>
            </a:endParaRPr>
          </a:p>
          <a:p>
            <a:pPr marL="0" indent="0">
              <a:lnSpc>
                <a:spcPct val="100000"/>
              </a:lnSpc>
              <a:buNone/>
            </a:pPr>
            <a:r>
              <a:rPr lang="en-US" sz="3200" dirty="0"/>
              <a:t>The main language functions take place in the </a:t>
            </a:r>
            <a:r>
              <a:rPr lang="en-US" sz="3200" b="1" dirty="0"/>
              <a:t>left hemisphere</a:t>
            </a:r>
            <a:r>
              <a:rPr lang="en-US" sz="3200" dirty="0"/>
              <a:t>.</a:t>
            </a:r>
          </a:p>
          <a:p>
            <a:pPr marL="0" indent="0">
              <a:lnSpc>
                <a:spcPct val="100000"/>
              </a:lnSpc>
              <a:buNone/>
            </a:pPr>
            <a:r>
              <a:rPr lang="en-US" sz="3200" dirty="0"/>
              <a:t>Both, speech </a:t>
            </a:r>
            <a:r>
              <a:rPr lang="en-US" sz="3200" b="1" dirty="0">
                <a:solidFill>
                  <a:srgbClr val="7030A0"/>
                </a:solidFill>
              </a:rPr>
              <a:t>production</a:t>
            </a:r>
            <a:r>
              <a:rPr lang="en-US" sz="3200" dirty="0"/>
              <a:t> and </a:t>
            </a:r>
            <a:r>
              <a:rPr lang="en-US" sz="3200" b="1" dirty="0">
                <a:solidFill>
                  <a:srgbClr val="7030A0"/>
                </a:solidFill>
              </a:rPr>
              <a:t>comprehension</a:t>
            </a:r>
            <a:r>
              <a:rPr lang="en-US" sz="3200" dirty="0"/>
              <a:t> are located in the left hemisphere.</a:t>
            </a:r>
          </a:p>
          <a:p>
            <a:pPr marL="0" indent="0">
              <a:lnSpc>
                <a:spcPct val="100000"/>
              </a:lnSpc>
              <a:buNone/>
            </a:pPr>
            <a:r>
              <a:rPr lang="en-US" sz="3200" dirty="0"/>
              <a:t>In addition to language functions, the left hemisphere is also responsible for logical and analytical operations and higher mathematics.</a:t>
            </a:r>
          </a:p>
          <a:p>
            <a:endParaRPr lang="en-US" dirty="0"/>
          </a:p>
        </p:txBody>
      </p:sp>
    </p:spTree>
    <p:extLst>
      <p:ext uri="{BB962C8B-B14F-4D97-AF65-F5344CB8AC3E}">
        <p14:creationId xmlns:p14="http://schemas.microsoft.com/office/powerpoint/2010/main" val="2196703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a:t>1-</a:t>
            </a:r>
            <a:r>
              <a:rPr lang="en-US" b="1" dirty="0">
                <a:solidFill>
                  <a:srgbClr val="FF0000"/>
                </a:solidFill>
              </a:rPr>
              <a:t> </a:t>
            </a:r>
            <a:r>
              <a:rPr lang="en-US" b="1" dirty="0" err="1">
                <a:solidFill>
                  <a:srgbClr val="FF0000"/>
                </a:solidFill>
              </a:rPr>
              <a:t>Broca’s</a:t>
            </a:r>
            <a:r>
              <a:rPr lang="en-US" b="1" dirty="0">
                <a:solidFill>
                  <a:srgbClr val="FF0000"/>
                </a:solidFill>
              </a:rPr>
              <a:t> area, the motor area and speech production</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normAutofit lnSpcReduction="10000"/>
          </a:bodyPr>
          <a:lstStyle/>
          <a:p>
            <a:pPr marL="0" indent="0">
              <a:buNone/>
            </a:pPr>
            <a:r>
              <a:rPr lang="en-US" sz="3200" dirty="0" smtClean="0"/>
              <a:t>Pierre </a:t>
            </a:r>
            <a:r>
              <a:rPr lang="en-US" sz="3200" dirty="0"/>
              <a:t>Paul </a:t>
            </a:r>
            <a:r>
              <a:rPr lang="en-US" sz="3200" dirty="0" err="1"/>
              <a:t>Broca</a:t>
            </a:r>
            <a:r>
              <a:rPr lang="en-US" sz="3200" dirty="0"/>
              <a:t> (a French pathologist and neurosurgeon).</a:t>
            </a:r>
          </a:p>
          <a:p>
            <a:pPr marL="0" indent="0">
              <a:buNone/>
            </a:pPr>
            <a:r>
              <a:rPr lang="en-US" sz="3200" dirty="0"/>
              <a:t>He discovered the area that is involved with the production of speech.</a:t>
            </a:r>
          </a:p>
          <a:p>
            <a:pPr marL="0" indent="0">
              <a:buNone/>
            </a:pPr>
            <a:r>
              <a:rPr lang="en-US" sz="3200" dirty="0"/>
              <a:t>He noted that this region is close to the center of the motor cortex ( which controls the movements of speech articulators), such as tongue, lips, velum.</a:t>
            </a:r>
          </a:p>
          <a:p>
            <a:pPr marL="0" indent="0">
              <a:buNone/>
            </a:pPr>
            <a:r>
              <a:rPr lang="en-US" sz="3200" dirty="0"/>
              <a:t>He argued that speech is made in </a:t>
            </a:r>
            <a:r>
              <a:rPr lang="en-US" sz="3200" dirty="0" err="1"/>
              <a:t>Broca’s</a:t>
            </a:r>
            <a:r>
              <a:rPr lang="en-US" sz="3200" dirty="0"/>
              <a:t> area and then, sent to the motor area to be articulated.</a:t>
            </a:r>
          </a:p>
          <a:p>
            <a:endParaRPr lang="en-US" dirty="0"/>
          </a:p>
        </p:txBody>
      </p:sp>
    </p:spTree>
    <p:extLst>
      <p:ext uri="{BB962C8B-B14F-4D97-AF65-F5344CB8AC3E}">
        <p14:creationId xmlns:p14="http://schemas.microsoft.com/office/powerpoint/2010/main" val="3162538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b="1" dirty="0"/>
              <a:t>2-</a:t>
            </a:r>
            <a:r>
              <a:rPr lang="en-US" b="1" dirty="0">
                <a:solidFill>
                  <a:srgbClr val="FF0000"/>
                </a:solidFill>
              </a:rPr>
              <a:t> Wernicke’s area, the auditory area and speech comprehension</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normAutofit lnSpcReduction="10000"/>
          </a:bodyPr>
          <a:lstStyle/>
          <a:p>
            <a:pPr marL="0" indent="0">
              <a:buNone/>
            </a:pPr>
            <a:r>
              <a:rPr lang="en-US" dirty="0"/>
              <a:t> </a:t>
            </a:r>
          </a:p>
          <a:p>
            <a:pPr marL="0" indent="0">
              <a:buNone/>
            </a:pPr>
            <a:r>
              <a:rPr lang="en-US" sz="3200" dirty="0"/>
              <a:t>Carl Wernicke (a German neurologist)</a:t>
            </a:r>
          </a:p>
          <a:p>
            <a:pPr marL="0" indent="0">
              <a:buNone/>
            </a:pPr>
            <a:r>
              <a:rPr lang="en-US" sz="3200" dirty="0"/>
              <a:t>He revealed an area close to the center of </a:t>
            </a:r>
            <a:r>
              <a:rPr lang="en-US" sz="3200" b="1" dirty="0"/>
              <a:t>auditory</a:t>
            </a:r>
            <a:r>
              <a:rPr lang="en-US" sz="3200" dirty="0"/>
              <a:t> </a:t>
            </a:r>
            <a:r>
              <a:rPr lang="en-US" sz="3200" b="1" dirty="0"/>
              <a:t>stimulus</a:t>
            </a:r>
            <a:r>
              <a:rPr lang="en-US" sz="3200" dirty="0"/>
              <a:t> which is responsible for the </a:t>
            </a:r>
            <a:r>
              <a:rPr lang="en-US" sz="3200" b="1" dirty="0"/>
              <a:t>understanding</a:t>
            </a:r>
            <a:r>
              <a:rPr lang="en-US" sz="3200" dirty="0"/>
              <a:t> of speech.</a:t>
            </a:r>
          </a:p>
          <a:p>
            <a:pPr marL="0" indent="0">
              <a:buNone/>
            </a:pPr>
            <a:r>
              <a:rPr lang="en-US" sz="3200" dirty="0"/>
              <a:t>He postulated that Wernicke's area must be related to the auditory center which was later proved to be true.</a:t>
            </a:r>
          </a:p>
          <a:p>
            <a:pPr marL="0" indent="0">
              <a:buNone/>
            </a:pPr>
            <a:r>
              <a:rPr lang="en-US" sz="3200" dirty="0"/>
              <a:t>He argued that when we </a:t>
            </a:r>
            <a:r>
              <a:rPr lang="en-US" sz="3200" b="1" dirty="0">
                <a:solidFill>
                  <a:srgbClr val="7030A0"/>
                </a:solidFill>
              </a:rPr>
              <a:t>hear</a:t>
            </a:r>
            <a:r>
              <a:rPr lang="en-US" sz="3200" dirty="0">
                <a:solidFill>
                  <a:srgbClr val="7030A0"/>
                </a:solidFill>
              </a:rPr>
              <a:t> </a:t>
            </a:r>
            <a:r>
              <a:rPr lang="en-US" sz="3200" dirty="0"/>
              <a:t>a word, the sound passes from the ear to the auditory and then, to Wernicke’s area.</a:t>
            </a:r>
          </a:p>
          <a:p>
            <a:endParaRPr lang="en-US" dirty="0"/>
          </a:p>
        </p:txBody>
      </p:sp>
    </p:spTree>
    <p:extLst>
      <p:ext uri="{BB962C8B-B14F-4D97-AF65-F5344CB8AC3E}">
        <p14:creationId xmlns:p14="http://schemas.microsoft.com/office/powerpoint/2010/main" val="263107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838200"/>
            <a:ext cx="9782801" cy="5334000"/>
          </a:xfrm>
        </p:spPr>
        <p:txBody>
          <a:bodyPr>
            <a:normAutofit/>
          </a:bodyPr>
          <a:lstStyle/>
          <a:p>
            <a:pPr marL="0" indent="0">
              <a:lnSpc>
                <a:spcPct val="100000"/>
              </a:lnSpc>
              <a:buNone/>
            </a:pPr>
            <a:r>
              <a:rPr lang="en-US" sz="3200" dirty="0" smtClean="0"/>
              <a:t>When </a:t>
            </a:r>
            <a:r>
              <a:rPr lang="en-US" sz="3200" b="1" dirty="0">
                <a:solidFill>
                  <a:srgbClr val="7030A0"/>
                </a:solidFill>
              </a:rPr>
              <a:t>reading</a:t>
            </a:r>
            <a:r>
              <a:rPr lang="en-US" sz="3200" dirty="0"/>
              <a:t>, information goes from the eyes to the visual area of the cortex (Occipital lobe), from there to the </a:t>
            </a:r>
            <a:r>
              <a:rPr lang="en-US" sz="3200" b="1" dirty="0"/>
              <a:t>angular </a:t>
            </a:r>
            <a:r>
              <a:rPr lang="en-US" sz="3200" b="1" dirty="0" err="1"/>
              <a:t>gyrus</a:t>
            </a:r>
            <a:r>
              <a:rPr lang="en-US" sz="3200" b="1" dirty="0"/>
              <a:t> </a:t>
            </a:r>
            <a:r>
              <a:rPr lang="en-US" sz="3200" dirty="0"/>
              <a:t>to be transformed from visual information to another form. Finally, it reaches Wernicke’s area.</a:t>
            </a:r>
          </a:p>
          <a:p>
            <a:pPr marL="0" indent="0">
              <a:buNone/>
            </a:pPr>
            <a:r>
              <a:rPr lang="en-US" sz="3200" dirty="0"/>
              <a:t>Wernicke also postulated that when reading aloud, the </a:t>
            </a:r>
            <a:r>
              <a:rPr lang="en-US" sz="3200" b="1" dirty="0">
                <a:solidFill>
                  <a:srgbClr val="C00000"/>
                </a:solidFill>
              </a:rPr>
              <a:t>arcuate fasciculus </a:t>
            </a:r>
            <a:r>
              <a:rPr lang="en-US" sz="3200" dirty="0"/>
              <a:t>(which connects Wernicke's area to </a:t>
            </a:r>
            <a:r>
              <a:rPr lang="en-US" sz="3200" dirty="0" err="1"/>
              <a:t>Broca’s</a:t>
            </a:r>
            <a:r>
              <a:rPr lang="en-US" sz="3200" dirty="0"/>
              <a:t>) </a:t>
            </a:r>
            <a:r>
              <a:rPr lang="en-US" sz="3200" b="1" dirty="0"/>
              <a:t>sends</a:t>
            </a:r>
            <a:r>
              <a:rPr lang="en-US" sz="3200" dirty="0"/>
              <a:t> the information that has been </a:t>
            </a:r>
            <a:r>
              <a:rPr lang="en-US" sz="3200" b="1" dirty="0"/>
              <a:t>read</a:t>
            </a:r>
            <a:r>
              <a:rPr lang="en-US" sz="3200" dirty="0"/>
              <a:t> to </a:t>
            </a:r>
            <a:r>
              <a:rPr lang="en-US" sz="3200" dirty="0" err="1"/>
              <a:t>Broca’s</a:t>
            </a:r>
            <a:r>
              <a:rPr lang="en-US" sz="3200" dirty="0"/>
              <a:t> area to be pronounced.</a:t>
            </a:r>
          </a:p>
          <a:p>
            <a:endParaRPr lang="en-US" sz="3200" dirty="0"/>
          </a:p>
        </p:txBody>
      </p:sp>
    </p:spTree>
    <p:extLst>
      <p:ext uri="{BB962C8B-B14F-4D97-AF65-F5344CB8AC3E}">
        <p14:creationId xmlns:p14="http://schemas.microsoft.com/office/powerpoint/2010/main" val="11198523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عنصر نائب للمحتوى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284412" y="685800"/>
            <a:ext cx="9321050" cy="5472000"/>
          </a:xfrm>
        </p:spPr>
      </p:pic>
    </p:spTree>
    <p:extLst>
      <p:ext uri="{BB962C8B-B14F-4D97-AF65-F5344CB8AC3E}">
        <p14:creationId xmlns:p14="http://schemas.microsoft.com/office/powerpoint/2010/main" val="109854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Function compensation</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normAutofit fontScale="92500" lnSpcReduction="20000"/>
          </a:bodyPr>
          <a:lstStyle/>
          <a:p>
            <a:pPr marL="0" indent="0">
              <a:buNone/>
            </a:pPr>
            <a:r>
              <a:rPr lang="en-US" dirty="0"/>
              <a:t> </a:t>
            </a:r>
          </a:p>
          <a:p>
            <a:pPr marL="0" indent="0">
              <a:buNone/>
            </a:pPr>
            <a:r>
              <a:rPr lang="en-US" sz="3000" dirty="0"/>
              <a:t>Since the brain works as a whole, it is the amount of tissues damaged or removed that matters and not the centers.</a:t>
            </a:r>
          </a:p>
          <a:p>
            <a:pPr marL="0" indent="0">
              <a:buNone/>
            </a:pPr>
            <a:r>
              <a:rPr lang="en-US" sz="3000" dirty="0"/>
              <a:t>In case of brain damage in particular regions, the brain </a:t>
            </a:r>
            <a:r>
              <a:rPr lang="en-US" sz="3000" b="1" dirty="0">
                <a:solidFill>
                  <a:srgbClr val="002060"/>
                </a:solidFill>
              </a:rPr>
              <a:t>readjusts</a:t>
            </a:r>
            <a:r>
              <a:rPr lang="en-US" sz="3000" dirty="0">
                <a:solidFill>
                  <a:srgbClr val="002060"/>
                </a:solidFill>
              </a:rPr>
              <a:t> </a:t>
            </a:r>
            <a:r>
              <a:rPr lang="en-US" sz="3000" dirty="0"/>
              <a:t>the functions of these defective locations in other areas or associates them with already used areas. </a:t>
            </a:r>
            <a:r>
              <a:rPr lang="en-US" sz="3000" dirty="0">
                <a:solidFill>
                  <a:srgbClr val="7030A0"/>
                </a:solidFill>
              </a:rPr>
              <a:t>(</a:t>
            </a:r>
            <a:r>
              <a:rPr lang="en-US" sz="3000" b="1" dirty="0">
                <a:solidFill>
                  <a:srgbClr val="7030A0"/>
                </a:solidFill>
              </a:rPr>
              <a:t>brain plasticity</a:t>
            </a:r>
            <a:r>
              <a:rPr lang="en-US" sz="3000" dirty="0">
                <a:solidFill>
                  <a:srgbClr val="7030A0"/>
                </a:solidFill>
              </a:rPr>
              <a:t>)</a:t>
            </a:r>
            <a:r>
              <a:rPr lang="en-US" sz="3000" dirty="0"/>
              <a:t> </a:t>
            </a:r>
            <a:endParaRPr lang="en-US" sz="3000" dirty="0" smtClean="0"/>
          </a:p>
          <a:p>
            <a:pPr marL="0" indent="0">
              <a:buNone/>
            </a:pPr>
            <a:endParaRPr lang="en-US" sz="3000" dirty="0"/>
          </a:p>
          <a:p>
            <a:pPr marL="0" indent="0">
              <a:buNone/>
            </a:pPr>
            <a:r>
              <a:rPr lang="en-US" sz="3000" b="1" dirty="0"/>
              <a:t>Children with damaged left hemispheres, can be compensated for with the right </a:t>
            </a:r>
            <a:r>
              <a:rPr lang="en-US" sz="3000" b="1" dirty="0" smtClean="0"/>
              <a:t>hemisphere. </a:t>
            </a:r>
            <a:r>
              <a:rPr lang="en-US" sz="3000" dirty="0" smtClean="0"/>
              <a:t>Sometimes</a:t>
            </a:r>
            <a:r>
              <a:rPr lang="en-US" sz="3000" dirty="0"/>
              <a:t>, this can be seen with adults </a:t>
            </a:r>
            <a:r>
              <a:rPr lang="en-US" sz="3000" dirty="0" smtClean="0"/>
              <a:t>too. Furthermore</a:t>
            </a:r>
            <a:r>
              <a:rPr lang="en-US" sz="3000" dirty="0"/>
              <a:t>, the brain </a:t>
            </a:r>
            <a:r>
              <a:rPr lang="en-US" sz="3000" b="1" dirty="0"/>
              <a:t>assigns</a:t>
            </a:r>
            <a:r>
              <a:rPr lang="en-US" sz="3000" dirty="0"/>
              <a:t> language functions to the </a:t>
            </a:r>
            <a:r>
              <a:rPr lang="en-US" sz="3000" b="1" dirty="0">
                <a:solidFill>
                  <a:srgbClr val="002060"/>
                </a:solidFill>
              </a:rPr>
              <a:t>vision</a:t>
            </a:r>
            <a:r>
              <a:rPr lang="en-US" sz="3000" dirty="0"/>
              <a:t> area in sightless individuals.</a:t>
            </a:r>
          </a:p>
          <a:p>
            <a:pPr marL="0" indent="0">
              <a:buNone/>
            </a:pPr>
            <a:r>
              <a:rPr lang="en-US" dirty="0"/>
              <a:t> </a:t>
            </a:r>
          </a:p>
          <a:p>
            <a:endParaRPr lang="en-US" dirty="0"/>
          </a:p>
        </p:txBody>
      </p:sp>
    </p:spTree>
    <p:extLst>
      <p:ext uri="{BB962C8B-B14F-4D97-AF65-F5344CB8AC3E}">
        <p14:creationId xmlns:p14="http://schemas.microsoft.com/office/powerpoint/2010/main" val="3034206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Bilingualism</a:t>
            </a:r>
            <a:r>
              <a:rPr lang="en-US" sz="4000" b="1" dirty="0" smtClean="0">
                <a:solidFill>
                  <a:srgbClr val="FF0000"/>
                </a:solidFill>
              </a:rPr>
              <a:t>:</a:t>
            </a:r>
            <a:endParaRPr lang="en-US" dirty="0"/>
          </a:p>
        </p:txBody>
      </p:sp>
      <p:sp>
        <p:nvSpPr>
          <p:cNvPr id="3" name="عنصر نائب للمحتوى 2"/>
          <p:cNvSpPr>
            <a:spLocks noGrp="1"/>
          </p:cNvSpPr>
          <p:nvPr>
            <p:ph idx="1"/>
          </p:nvPr>
        </p:nvSpPr>
        <p:spPr/>
        <p:txBody>
          <a:bodyPr>
            <a:normAutofit fontScale="85000" lnSpcReduction="10000"/>
          </a:bodyPr>
          <a:lstStyle/>
          <a:p>
            <a:pPr marL="0" indent="0">
              <a:buNone/>
            </a:pPr>
            <a:r>
              <a:rPr lang="en-US" dirty="0"/>
              <a:t> </a:t>
            </a:r>
          </a:p>
          <a:p>
            <a:pPr marL="0" indent="0">
              <a:buNone/>
            </a:pPr>
            <a:r>
              <a:rPr lang="en-US" sz="3200" dirty="0"/>
              <a:t>There have been disputes about bilingualism in relation to brain function distribution</a:t>
            </a:r>
            <a:r>
              <a:rPr lang="en-US" sz="3200" dirty="0" smtClean="0"/>
              <a:t>.</a:t>
            </a:r>
          </a:p>
          <a:p>
            <a:pPr marL="0" indent="0">
              <a:buNone/>
            </a:pPr>
            <a:endParaRPr lang="en-US" sz="3200" dirty="0"/>
          </a:p>
          <a:p>
            <a:pPr marL="0" indent="0">
              <a:buNone/>
            </a:pPr>
            <a:r>
              <a:rPr lang="en-US" sz="3200" dirty="0"/>
              <a:t>Some argued that the right hemisphere is involved in some degree. </a:t>
            </a:r>
          </a:p>
          <a:p>
            <a:pPr marL="0" indent="0">
              <a:buNone/>
            </a:pPr>
            <a:r>
              <a:rPr lang="en-US" sz="3200" dirty="0"/>
              <a:t>Others claimed that each hemisphere holds a language. (</a:t>
            </a:r>
            <a:r>
              <a:rPr lang="en-US" sz="3200" b="1" dirty="0">
                <a:solidFill>
                  <a:srgbClr val="0070C0"/>
                </a:solidFill>
              </a:rPr>
              <a:t>e.g</a:t>
            </a:r>
            <a:r>
              <a:rPr lang="en-US" sz="3200" dirty="0"/>
              <a:t>., loss of one language after strokes). </a:t>
            </a:r>
          </a:p>
          <a:p>
            <a:pPr marL="0" indent="0">
              <a:buNone/>
            </a:pPr>
            <a:r>
              <a:rPr lang="en-US" sz="3200" dirty="0"/>
              <a:t>However, the majority of studies rejected right hemisphere involvement.</a:t>
            </a:r>
          </a:p>
          <a:p>
            <a:pPr marL="0" indent="0">
              <a:buNone/>
            </a:pPr>
            <a:r>
              <a:rPr lang="en-US" sz="3200" dirty="0"/>
              <a:t> </a:t>
            </a:r>
          </a:p>
          <a:p>
            <a:endParaRPr lang="en-US" dirty="0"/>
          </a:p>
        </p:txBody>
      </p:sp>
    </p:spTree>
    <p:extLst>
      <p:ext uri="{BB962C8B-B14F-4D97-AF65-F5344CB8AC3E}">
        <p14:creationId xmlns:p14="http://schemas.microsoft.com/office/powerpoint/2010/main" val="34411980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solidFill>
                  <a:srgbClr val="FF0000"/>
                </a:solidFill>
              </a:rPr>
              <a:t>Language disorders</a:t>
            </a:r>
            <a:r>
              <a:rPr lang="en-US" b="1" dirty="0" smtClean="0">
                <a:solidFill>
                  <a:srgbClr val="FF0000"/>
                </a:solidFill>
              </a:rPr>
              <a:t>:</a:t>
            </a:r>
            <a:endParaRPr lang="en-US" dirty="0"/>
          </a:p>
        </p:txBody>
      </p:sp>
      <p:sp>
        <p:nvSpPr>
          <p:cNvPr id="3" name="عنصر نائب للمحتوى 2"/>
          <p:cNvSpPr>
            <a:spLocks noGrp="1"/>
          </p:cNvSpPr>
          <p:nvPr>
            <p:ph idx="1"/>
          </p:nvPr>
        </p:nvSpPr>
        <p:spPr/>
        <p:txBody>
          <a:bodyPr/>
          <a:lstStyle/>
          <a:p>
            <a:pPr marL="0" indent="0">
              <a:buNone/>
            </a:pPr>
            <a:endParaRPr lang="ar-SA" b="1" dirty="0"/>
          </a:p>
          <a:p>
            <a:pPr marL="0" indent="0">
              <a:buNone/>
            </a:pPr>
            <a:r>
              <a:rPr lang="en-US" b="1" dirty="0">
                <a:solidFill>
                  <a:srgbClr val="9900CC"/>
                </a:solidFill>
              </a:rPr>
              <a:t>Linguistic </a:t>
            </a:r>
            <a:r>
              <a:rPr lang="en-US" b="1" dirty="0" err="1">
                <a:solidFill>
                  <a:srgbClr val="9900CC"/>
                </a:solidFill>
              </a:rPr>
              <a:t>Aphasiology</a:t>
            </a:r>
            <a:r>
              <a:rPr lang="en-US" b="1" dirty="0">
                <a:solidFill>
                  <a:srgbClr val="9900CC"/>
                </a:solidFill>
              </a:rPr>
              <a:t>:</a:t>
            </a:r>
            <a:endParaRPr lang="en-US" dirty="0">
              <a:solidFill>
                <a:srgbClr val="9900CC"/>
              </a:solidFill>
            </a:endParaRPr>
          </a:p>
          <a:p>
            <a:pPr marL="0" indent="0">
              <a:buNone/>
            </a:pPr>
            <a:r>
              <a:rPr lang="en-US" dirty="0"/>
              <a:t>It refers to an acquired language disorder known as '</a:t>
            </a:r>
            <a:r>
              <a:rPr lang="en-US" b="1" dirty="0">
                <a:solidFill>
                  <a:srgbClr val="C00000"/>
                </a:solidFill>
              </a:rPr>
              <a:t>'Aphasia</a:t>
            </a:r>
            <a:r>
              <a:rPr lang="en-US" dirty="0"/>
              <a:t>'' (language loss as a result of damage to the brain).</a:t>
            </a:r>
          </a:p>
          <a:p>
            <a:pPr marL="0" indent="0">
              <a:buNone/>
            </a:pPr>
            <a:endParaRPr lang="en-US" dirty="0"/>
          </a:p>
          <a:p>
            <a:pPr marL="0" indent="0">
              <a:buNone/>
            </a:pPr>
            <a:r>
              <a:rPr lang="en-US" dirty="0"/>
              <a:t>Another type of disorder is related to the development of language is </a:t>
            </a:r>
            <a:r>
              <a:rPr lang="en-US" b="1" dirty="0">
                <a:solidFill>
                  <a:srgbClr val="C00000"/>
                </a:solidFill>
              </a:rPr>
              <a:t>dyslexia</a:t>
            </a:r>
            <a:r>
              <a:rPr lang="en-US" dirty="0">
                <a:solidFill>
                  <a:srgbClr val="C00000"/>
                </a:solidFill>
              </a:rPr>
              <a:t> </a:t>
            </a:r>
            <a:r>
              <a:rPr lang="en-US" dirty="0"/>
              <a:t>(a learning disorder which affects the ability to read, spell, write and speak fluently). </a:t>
            </a:r>
          </a:p>
          <a:p>
            <a:endParaRPr lang="en-US" dirty="0"/>
          </a:p>
        </p:txBody>
      </p:sp>
    </p:spTree>
    <p:extLst>
      <p:ext uri="{BB962C8B-B14F-4D97-AF65-F5344CB8AC3E}">
        <p14:creationId xmlns:p14="http://schemas.microsoft.com/office/powerpoint/2010/main" val="3501314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t>1- </a:t>
            </a:r>
            <a:r>
              <a:rPr lang="en-US" b="1" dirty="0" err="1">
                <a:solidFill>
                  <a:srgbClr val="7030A0"/>
                </a:solidFill>
              </a:rPr>
              <a:t>Broca’s</a:t>
            </a:r>
            <a:r>
              <a:rPr lang="en-US" b="1" dirty="0">
                <a:solidFill>
                  <a:srgbClr val="7030A0"/>
                </a:solidFill>
              </a:rPr>
              <a:t> aphasia: </a:t>
            </a:r>
            <a:endParaRPr lang="en-US" dirty="0"/>
          </a:p>
        </p:txBody>
      </p:sp>
      <p:sp>
        <p:nvSpPr>
          <p:cNvPr id="3" name="عنصر نائب للمحتوى 2"/>
          <p:cNvSpPr>
            <a:spLocks noGrp="1"/>
          </p:cNvSpPr>
          <p:nvPr>
            <p:ph idx="1"/>
          </p:nvPr>
        </p:nvSpPr>
        <p:spPr/>
        <p:txBody>
          <a:bodyPr/>
          <a:lstStyle/>
          <a:p>
            <a:pPr marL="0" indent="0">
              <a:buNone/>
            </a:pPr>
            <a:r>
              <a:rPr lang="en-US" dirty="0"/>
              <a:t>C</a:t>
            </a:r>
            <a:r>
              <a:rPr lang="en-US" dirty="0" smtClean="0"/>
              <a:t>haracterized </a:t>
            </a:r>
            <a:r>
              <a:rPr lang="en-US" dirty="0"/>
              <a:t>by meaningful but shortened speech and writing. Often there is a lack of grammatical inflectional and function words</a:t>
            </a:r>
            <a:r>
              <a:rPr lang="en-US" dirty="0" smtClean="0"/>
              <a:t>. </a:t>
            </a:r>
            <a:r>
              <a:rPr lang="en-US" dirty="0"/>
              <a:t>( telegraphic sentences) </a:t>
            </a:r>
          </a:p>
          <a:p>
            <a:pPr marL="0" indent="0">
              <a:buNone/>
            </a:pPr>
            <a:r>
              <a:rPr lang="en-US" b="1" dirty="0">
                <a:solidFill>
                  <a:srgbClr val="002060"/>
                </a:solidFill>
              </a:rPr>
              <a:t>John need </a:t>
            </a:r>
            <a:r>
              <a:rPr lang="en-US" b="1" dirty="0" smtClean="0">
                <a:solidFill>
                  <a:srgbClr val="002060"/>
                </a:solidFill>
              </a:rPr>
              <a:t>car   -   Jane </a:t>
            </a:r>
            <a:r>
              <a:rPr lang="en-US" b="1" dirty="0">
                <a:solidFill>
                  <a:srgbClr val="002060"/>
                </a:solidFill>
              </a:rPr>
              <a:t>leaving </a:t>
            </a:r>
          </a:p>
          <a:p>
            <a:pPr marL="0" indent="0">
              <a:buNone/>
            </a:pPr>
            <a:r>
              <a:rPr lang="en-US" dirty="0"/>
              <a:t>Sometimes, it is characterized by </a:t>
            </a:r>
            <a:r>
              <a:rPr lang="en-US" b="1" dirty="0"/>
              <a:t>comprehension</a:t>
            </a:r>
            <a:r>
              <a:rPr lang="en-US" dirty="0"/>
              <a:t> and production breakdown. ( complicated utterances)  </a:t>
            </a:r>
          </a:p>
          <a:p>
            <a:pPr marL="0" indent="0">
              <a:buNone/>
            </a:pPr>
            <a:r>
              <a:rPr lang="en-US" b="1" dirty="0"/>
              <a:t>However</a:t>
            </a:r>
            <a:r>
              <a:rPr lang="en-US" dirty="0"/>
              <a:t>, in some cases </a:t>
            </a:r>
            <a:r>
              <a:rPr lang="en-US" dirty="0" err="1"/>
              <a:t>Broca’s</a:t>
            </a:r>
            <a:r>
              <a:rPr lang="en-US" dirty="0"/>
              <a:t> aphasia does not affect production, </a:t>
            </a:r>
            <a:r>
              <a:rPr lang="en-US" b="1" dirty="0">
                <a:solidFill>
                  <a:srgbClr val="0070C0"/>
                </a:solidFill>
              </a:rPr>
              <a:t>e.g.</a:t>
            </a:r>
            <a:r>
              <a:rPr lang="en-US" dirty="0"/>
              <a:t> some patients speak fluently and even sing. </a:t>
            </a:r>
          </a:p>
          <a:p>
            <a:pPr marL="0" indent="0">
              <a:buNone/>
            </a:pPr>
            <a:r>
              <a:rPr lang="en-US" dirty="0"/>
              <a:t> </a:t>
            </a:r>
            <a:endParaRPr lang="en-US" b="1" dirty="0"/>
          </a:p>
          <a:p>
            <a:endParaRPr lang="en-US" dirty="0"/>
          </a:p>
        </p:txBody>
      </p:sp>
    </p:spTree>
    <p:extLst>
      <p:ext uri="{BB962C8B-B14F-4D97-AF65-F5344CB8AC3E}">
        <p14:creationId xmlns:p14="http://schemas.microsoft.com/office/powerpoint/2010/main" val="1220442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t>2- </a:t>
            </a:r>
            <a:r>
              <a:rPr lang="en-US" b="1" dirty="0">
                <a:solidFill>
                  <a:srgbClr val="7030A0"/>
                </a:solidFill>
              </a:rPr>
              <a:t>Wernicke’s </a:t>
            </a:r>
            <a:r>
              <a:rPr lang="en-US" b="1" dirty="0" smtClean="0">
                <a:solidFill>
                  <a:srgbClr val="7030A0"/>
                </a:solidFill>
              </a:rPr>
              <a:t>aphasia:</a:t>
            </a:r>
            <a:endParaRPr lang="en-US" dirty="0"/>
          </a:p>
        </p:txBody>
      </p:sp>
      <p:sp>
        <p:nvSpPr>
          <p:cNvPr id="3" name="عنصر نائب للمحتوى 2"/>
          <p:cNvSpPr>
            <a:spLocks noGrp="1"/>
          </p:cNvSpPr>
          <p:nvPr>
            <p:ph idx="1"/>
          </p:nvPr>
        </p:nvSpPr>
        <p:spPr/>
        <p:txBody>
          <a:bodyPr/>
          <a:lstStyle/>
          <a:p>
            <a:pPr marL="0" indent="0">
              <a:buNone/>
            </a:pPr>
            <a:r>
              <a:rPr lang="en-US" sz="3200" dirty="0"/>
              <a:t>C</a:t>
            </a:r>
            <a:r>
              <a:rPr lang="en-US" sz="3200" dirty="0" smtClean="0"/>
              <a:t>haracterized </a:t>
            </a:r>
            <a:r>
              <a:rPr lang="en-US" sz="3200" dirty="0"/>
              <a:t>by none sense and double-talk</a:t>
            </a:r>
          </a:p>
          <a:p>
            <a:pPr marL="0" indent="0">
              <a:buNone/>
            </a:pPr>
            <a:r>
              <a:rPr lang="en-US" sz="3200" dirty="0"/>
              <a:t>The utterances of Wernicke's aphasics sound </a:t>
            </a:r>
            <a:r>
              <a:rPr lang="en-US" sz="3200" b="1" dirty="0">
                <a:solidFill>
                  <a:srgbClr val="C00000"/>
                </a:solidFill>
              </a:rPr>
              <a:t>right</a:t>
            </a:r>
            <a:r>
              <a:rPr lang="en-US" sz="3200" dirty="0"/>
              <a:t> and grammatical but </a:t>
            </a:r>
            <a:r>
              <a:rPr lang="en-US" sz="3200" b="1" dirty="0" smtClean="0"/>
              <a:t>meaningless</a:t>
            </a:r>
            <a:r>
              <a:rPr lang="en-US" sz="3200" dirty="0" smtClean="0"/>
              <a:t>.</a:t>
            </a:r>
          </a:p>
          <a:p>
            <a:pPr marL="0" indent="0">
              <a:buNone/>
            </a:pPr>
            <a:r>
              <a:rPr lang="en-US" sz="3200" dirty="0" smtClean="0"/>
              <a:t> </a:t>
            </a:r>
            <a:endParaRPr lang="en-US" sz="3200" dirty="0"/>
          </a:p>
          <a:p>
            <a:pPr marL="0" indent="0">
              <a:buNone/>
            </a:pPr>
            <a:r>
              <a:rPr lang="en-US" sz="3200" b="1" dirty="0">
                <a:solidFill>
                  <a:srgbClr val="0070C0"/>
                </a:solidFill>
              </a:rPr>
              <a:t>e.g.</a:t>
            </a:r>
            <a:r>
              <a:rPr lang="en-US" sz="3200" dirty="0"/>
              <a:t> </a:t>
            </a:r>
            <a:r>
              <a:rPr lang="en-US" sz="3200" b="1" dirty="0"/>
              <a:t>"before I was in the one here I was over in the other one." </a:t>
            </a:r>
          </a:p>
          <a:p>
            <a:pPr marL="0" indent="0">
              <a:buNone/>
            </a:pPr>
            <a:r>
              <a:rPr lang="en-US" sz="3200" dirty="0"/>
              <a:t>Another problem is the loss of understanding.</a:t>
            </a:r>
          </a:p>
          <a:p>
            <a:pPr marL="0" indent="0">
              <a:buNone/>
            </a:pPr>
            <a:r>
              <a:rPr lang="en-US" sz="3200" dirty="0"/>
              <a:t> </a:t>
            </a:r>
          </a:p>
          <a:p>
            <a:endParaRPr lang="en-US" dirty="0"/>
          </a:p>
        </p:txBody>
      </p:sp>
    </p:spTree>
    <p:extLst>
      <p:ext uri="{BB962C8B-B14F-4D97-AF65-F5344CB8AC3E}">
        <p14:creationId xmlns:p14="http://schemas.microsoft.com/office/powerpoint/2010/main" val="2366849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en-US" b="1" dirty="0"/>
              <a:t>3- </a:t>
            </a:r>
            <a:r>
              <a:rPr lang="en-US" b="1" dirty="0">
                <a:solidFill>
                  <a:srgbClr val="7030A0"/>
                </a:solidFill>
              </a:rPr>
              <a:t>Dyslexia:</a:t>
            </a:r>
            <a:r>
              <a:rPr lang="en-US" dirty="0">
                <a:solidFill>
                  <a:srgbClr val="7030A0"/>
                </a:solidFill>
              </a:rPr>
              <a:t> </a:t>
            </a:r>
            <a:endParaRPr lang="en-US" dirty="0"/>
          </a:p>
        </p:txBody>
      </p:sp>
      <p:sp>
        <p:nvSpPr>
          <p:cNvPr id="3" name="عنصر نائب للمحتوى 2"/>
          <p:cNvSpPr>
            <a:spLocks noGrp="1"/>
          </p:cNvSpPr>
          <p:nvPr>
            <p:ph idx="1"/>
          </p:nvPr>
        </p:nvSpPr>
        <p:spPr/>
        <p:txBody>
          <a:bodyPr/>
          <a:lstStyle/>
          <a:p>
            <a:pPr marL="0" indent="0">
              <a:lnSpc>
                <a:spcPct val="100000"/>
              </a:lnSpc>
              <a:buNone/>
            </a:pPr>
            <a:r>
              <a:rPr lang="en-US" sz="3200" dirty="0" smtClean="0"/>
              <a:t>brain-related </a:t>
            </a:r>
            <a:r>
              <a:rPr lang="en-US" sz="3200" dirty="0"/>
              <a:t>dyslexia may cause difficulties in reading, writing or visual defects. </a:t>
            </a:r>
          </a:p>
          <a:p>
            <a:pPr marL="0" indent="0">
              <a:lnSpc>
                <a:spcPct val="100000"/>
              </a:lnSpc>
              <a:buNone/>
            </a:pPr>
            <a:r>
              <a:rPr lang="en-US" sz="3200" dirty="0"/>
              <a:t>Some children can only write </a:t>
            </a:r>
            <a:r>
              <a:rPr lang="en-US" sz="3200" b="1" dirty="0">
                <a:solidFill>
                  <a:srgbClr val="C00000"/>
                </a:solidFill>
              </a:rPr>
              <a:t>backward</a:t>
            </a:r>
            <a:r>
              <a:rPr lang="en-US" sz="3200" dirty="0"/>
              <a:t> (good- </a:t>
            </a:r>
            <a:r>
              <a:rPr lang="en-US" sz="3200" dirty="0" err="1"/>
              <a:t>doog</a:t>
            </a:r>
            <a:r>
              <a:rPr lang="en-US" sz="3200" dirty="0"/>
              <a:t>)</a:t>
            </a:r>
          </a:p>
          <a:p>
            <a:pPr marL="0" indent="0">
              <a:lnSpc>
                <a:spcPct val="100000"/>
              </a:lnSpc>
              <a:buNone/>
            </a:pPr>
            <a:r>
              <a:rPr lang="en-US" sz="3200" dirty="0"/>
              <a:t>Or </a:t>
            </a:r>
            <a:r>
              <a:rPr lang="en-US" sz="3200" b="1" dirty="0">
                <a:solidFill>
                  <a:srgbClr val="C00000"/>
                </a:solidFill>
              </a:rPr>
              <a:t>upside</a:t>
            </a:r>
            <a:r>
              <a:rPr lang="en-US" sz="3200" dirty="0">
                <a:solidFill>
                  <a:srgbClr val="C00000"/>
                </a:solidFill>
              </a:rPr>
              <a:t> </a:t>
            </a:r>
            <a:r>
              <a:rPr lang="en-US" sz="3200" b="1" dirty="0">
                <a:solidFill>
                  <a:srgbClr val="C00000"/>
                </a:solidFill>
              </a:rPr>
              <a:t>down </a:t>
            </a:r>
          </a:p>
          <a:p>
            <a:pPr marL="0" indent="0">
              <a:lnSpc>
                <a:spcPct val="100000"/>
              </a:lnSpc>
              <a:buNone/>
            </a:pPr>
            <a:r>
              <a:rPr lang="en-US" sz="3200" dirty="0"/>
              <a:t>(play - </a:t>
            </a:r>
            <a:r>
              <a:rPr lang="en-US" sz="3200" b="1" dirty="0" err="1"/>
              <a:t>dlɐʎ</a:t>
            </a:r>
            <a:r>
              <a:rPr lang="en-US" sz="3200" dirty="0"/>
              <a:t>)</a:t>
            </a:r>
          </a:p>
          <a:p>
            <a:pPr marL="0" indent="0">
              <a:lnSpc>
                <a:spcPct val="100000"/>
              </a:lnSpc>
              <a:buNone/>
            </a:pPr>
            <a:r>
              <a:rPr lang="en-US" sz="3200" dirty="0"/>
              <a:t>Or  </a:t>
            </a:r>
            <a:r>
              <a:rPr lang="en-US" sz="3200" b="1" dirty="0">
                <a:solidFill>
                  <a:srgbClr val="C00000"/>
                </a:solidFill>
              </a:rPr>
              <a:t>confuse letters</a:t>
            </a:r>
          </a:p>
          <a:p>
            <a:pPr marL="0" indent="0">
              <a:lnSpc>
                <a:spcPct val="100000"/>
              </a:lnSpc>
              <a:buNone/>
            </a:pPr>
            <a:r>
              <a:rPr lang="en-US" sz="3200" dirty="0"/>
              <a:t>(b-d, q-u, m, n, w).</a:t>
            </a:r>
          </a:p>
          <a:p>
            <a:endParaRPr lang="en-US" dirty="0"/>
          </a:p>
        </p:txBody>
      </p:sp>
    </p:spTree>
    <p:extLst>
      <p:ext uri="{BB962C8B-B14F-4D97-AF65-F5344CB8AC3E}">
        <p14:creationId xmlns:p14="http://schemas.microsoft.com/office/powerpoint/2010/main" val="205895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normAutofit fontScale="92500" lnSpcReduction="20000"/>
          </a:bodyPr>
          <a:lstStyle/>
          <a:p>
            <a:pPr marL="0" indent="0">
              <a:lnSpc>
                <a:spcPct val="150000"/>
              </a:lnSpc>
              <a:buNone/>
            </a:pPr>
            <a:r>
              <a:rPr lang="en-US" dirty="0"/>
              <a:t>A fundamental source of </a:t>
            </a:r>
            <a:r>
              <a:rPr lang="en-US" dirty="0" err="1" smtClean="0"/>
              <a:t>neurolinguistics</a:t>
            </a:r>
            <a:r>
              <a:rPr lang="en-US" dirty="0" smtClean="0"/>
              <a:t> </a:t>
            </a:r>
            <a:r>
              <a:rPr lang="en-US" dirty="0"/>
              <a:t>is</a:t>
            </a:r>
            <a:r>
              <a:rPr lang="ar-SA" dirty="0"/>
              <a:t> </a:t>
            </a:r>
            <a:r>
              <a:rPr lang="en-US" dirty="0"/>
              <a:t>knowledge is the possibility to measure </a:t>
            </a:r>
            <a:r>
              <a:rPr lang="en-US" b="1" dirty="0">
                <a:solidFill>
                  <a:srgbClr val="C00000"/>
                </a:solidFill>
              </a:rPr>
              <a:t>brain activity </a:t>
            </a:r>
            <a:r>
              <a:rPr lang="en-US" dirty="0"/>
              <a:t>during language usage in healthy and damaged brains. </a:t>
            </a:r>
            <a:endParaRPr lang="ar-SA" dirty="0"/>
          </a:p>
          <a:p>
            <a:pPr marL="0" indent="0">
              <a:lnSpc>
                <a:spcPct val="150000"/>
              </a:lnSpc>
              <a:buNone/>
            </a:pPr>
            <a:r>
              <a:rPr lang="en-US" dirty="0"/>
              <a:t>There are a number of technologies which can be used to monitor brain activity</a:t>
            </a:r>
            <a:r>
              <a:rPr lang="en-US" dirty="0" smtClean="0"/>
              <a:t>:</a:t>
            </a:r>
          </a:p>
          <a:p>
            <a:pPr marL="0" indent="0">
              <a:lnSpc>
                <a:spcPct val="100000"/>
              </a:lnSpc>
              <a:buNone/>
            </a:pPr>
            <a:r>
              <a:rPr lang="en-US" b="1" dirty="0">
                <a:solidFill>
                  <a:srgbClr val="FF0000"/>
                </a:solidFill>
              </a:rPr>
              <a:t>CT</a:t>
            </a:r>
            <a:r>
              <a:rPr lang="en-US" dirty="0">
                <a:solidFill>
                  <a:srgbClr val="FF0000"/>
                </a:solidFill>
              </a:rPr>
              <a:t> </a:t>
            </a:r>
            <a:r>
              <a:rPr lang="en-US" b="1" dirty="0">
                <a:solidFill>
                  <a:srgbClr val="FF0000"/>
                </a:solidFill>
              </a:rPr>
              <a:t>scans</a:t>
            </a:r>
            <a:r>
              <a:rPr lang="en-US" dirty="0"/>
              <a:t> (Computer Tomography)</a:t>
            </a:r>
          </a:p>
          <a:p>
            <a:pPr marL="0" indent="0">
              <a:lnSpc>
                <a:spcPct val="100000"/>
              </a:lnSpc>
              <a:buNone/>
            </a:pPr>
            <a:r>
              <a:rPr lang="en-US" b="1" dirty="0">
                <a:solidFill>
                  <a:srgbClr val="FF0000"/>
                </a:solidFill>
              </a:rPr>
              <a:t>FMRI</a:t>
            </a:r>
            <a:r>
              <a:rPr lang="en-US" dirty="0">
                <a:solidFill>
                  <a:srgbClr val="FF0000"/>
                </a:solidFill>
              </a:rPr>
              <a:t> </a:t>
            </a:r>
            <a:r>
              <a:rPr lang="en-US" dirty="0"/>
              <a:t>(Functional Magnetic Resonance Imaging)</a:t>
            </a:r>
          </a:p>
          <a:p>
            <a:pPr marL="0" indent="0">
              <a:lnSpc>
                <a:spcPct val="100000"/>
              </a:lnSpc>
              <a:buNone/>
            </a:pPr>
            <a:r>
              <a:rPr lang="en-US" b="1" dirty="0">
                <a:solidFill>
                  <a:srgbClr val="FF0000"/>
                </a:solidFill>
              </a:rPr>
              <a:t>EGG</a:t>
            </a:r>
            <a:r>
              <a:rPr lang="en-US" dirty="0">
                <a:solidFill>
                  <a:srgbClr val="FF0000"/>
                </a:solidFill>
              </a:rPr>
              <a:t> </a:t>
            </a:r>
            <a:r>
              <a:rPr lang="en-US" dirty="0"/>
              <a:t>(Electro-Encephalography), </a:t>
            </a:r>
          </a:p>
          <a:p>
            <a:pPr marL="0" indent="0">
              <a:lnSpc>
                <a:spcPct val="100000"/>
              </a:lnSpc>
              <a:buNone/>
            </a:pPr>
            <a:r>
              <a:rPr lang="en-US" b="1" dirty="0">
                <a:solidFill>
                  <a:srgbClr val="FF0000"/>
                </a:solidFill>
              </a:rPr>
              <a:t>PET</a:t>
            </a:r>
            <a:r>
              <a:rPr lang="en-US" dirty="0">
                <a:solidFill>
                  <a:srgbClr val="FF0000"/>
                </a:solidFill>
              </a:rPr>
              <a:t> </a:t>
            </a:r>
            <a:r>
              <a:rPr lang="en-US" dirty="0"/>
              <a:t>(Position Emission Tomography)</a:t>
            </a:r>
          </a:p>
          <a:p>
            <a:pPr marL="0" indent="0">
              <a:lnSpc>
                <a:spcPct val="100000"/>
              </a:lnSpc>
              <a:buNone/>
            </a:pPr>
            <a:r>
              <a:rPr lang="en-US" b="1" dirty="0">
                <a:solidFill>
                  <a:srgbClr val="FF0000"/>
                </a:solidFill>
              </a:rPr>
              <a:t>MEG</a:t>
            </a:r>
            <a:r>
              <a:rPr lang="en-US" dirty="0">
                <a:solidFill>
                  <a:srgbClr val="FF0000"/>
                </a:solidFill>
              </a:rPr>
              <a:t> </a:t>
            </a:r>
            <a:r>
              <a:rPr lang="en-US" dirty="0"/>
              <a:t>(Magnetic Encephalography)</a:t>
            </a:r>
          </a:p>
          <a:p>
            <a:pPr>
              <a:lnSpc>
                <a:spcPct val="100000"/>
              </a:lnSpc>
            </a:pPr>
            <a:endParaRPr lang="en-US" dirty="0"/>
          </a:p>
          <a:p>
            <a:pPr marL="0" indent="0">
              <a:lnSpc>
                <a:spcPct val="150000"/>
              </a:lnSpc>
              <a:buNone/>
            </a:pPr>
            <a:endParaRPr lang="en-US" dirty="0"/>
          </a:p>
          <a:p>
            <a:endParaRPr lang="en-US" dirty="0"/>
          </a:p>
        </p:txBody>
      </p:sp>
    </p:spTree>
    <p:extLst>
      <p:ext uri="{BB962C8B-B14F-4D97-AF65-F5344CB8AC3E}">
        <p14:creationId xmlns:p14="http://schemas.microsoft.com/office/powerpoint/2010/main" val="6225933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4400" b="1" dirty="0">
                <a:solidFill>
                  <a:srgbClr val="FF0000"/>
                </a:solidFill>
              </a:rPr>
              <a:t>Review</a:t>
            </a:r>
            <a:r>
              <a:rPr lang="en-US" sz="4400" b="1" dirty="0"/>
              <a:t> </a:t>
            </a:r>
            <a:r>
              <a:rPr lang="en-US" sz="4400" b="1" dirty="0">
                <a:solidFill>
                  <a:srgbClr val="FF0000"/>
                </a:solidFill>
              </a:rPr>
              <a:t>Questions</a:t>
            </a:r>
            <a:endParaRPr lang="en-US" sz="4400" dirty="0"/>
          </a:p>
        </p:txBody>
      </p:sp>
      <p:sp>
        <p:nvSpPr>
          <p:cNvPr id="3" name="عنصر نائب للمحتوى 2"/>
          <p:cNvSpPr>
            <a:spLocks noGrp="1"/>
          </p:cNvSpPr>
          <p:nvPr>
            <p:ph idx="1"/>
          </p:nvPr>
        </p:nvSpPr>
        <p:spPr/>
        <p:txBody>
          <a:bodyPr>
            <a:normAutofit fontScale="85000" lnSpcReduction="10000"/>
          </a:bodyPr>
          <a:lstStyle/>
          <a:p>
            <a:pPr marL="0" indent="0">
              <a:buNone/>
            </a:pPr>
            <a:r>
              <a:rPr lang="en-US" b="1" dirty="0">
                <a:solidFill>
                  <a:srgbClr val="002060"/>
                </a:solidFill>
              </a:rPr>
              <a:t>Q1/ What is </a:t>
            </a:r>
            <a:r>
              <a:rPr lang="en-US" b="1" dirty="0" err="1">
                <a:solidFill>
                  <a:srgbClr val="002060"/>
                </a:solidFill>
              </a:rPr>
              <a:t>neurolinguistics</a:t>
            </a:r>
            <a:r>
              <a:rPr lang="en-US" b="1" dirty="0" smtClean="0">
                <a:solidFill>
                  <a:srgbClr val="002060"/>
                </a:solidFill>
              </a:rPr>
              <a:t>?</a:t>
            </a:r>
            <a:endParaRPr lang="en-US" dirty="0">
              <a:solidFill>
                <a:srgbClr val="002060"/>
              </a:solidFill>
            </a:endParaRPr>
          </a:p>
          <a:p>
            <a:pPr marL="0" indent="0">
              <a:buNone/>
            </a:pPr>
            <a:r>
              <a:rPr lang="en-US" dirty="0" err="1"/>
              <a:t>Neurolinguistics</a:t>
            </a:r>
            <a:r>
              <a:rPr lang="en-US" dirty="0"/>
              <a:t> is the branch of applied linguistics concerned with investigating the relationship between language and brain.</a:t>
            </a:r>
          </a:p>
          <a:p>
            <a:pPr marL="0" indent="0">
              <a:buNone/>
            </a:pPr>
            <a:r>
              <a:rPr lang="en-US" b="1" dirty="0">
                <a:solidFill>
                  <a:srgbClr val="002060"/>
                </a:solidFill>
              </a:rPr>
              <a:t>Q2/ How does the relationship between the brain and language is viewed?</a:t>
            </a:r>
            <a:endParaRPr lang="en-US" dirty="0">
              <a:solidFill>
                <a:srgbClr val="002060"/>
              </a:solidFill>
            </a:endParaRPr>
          </a:p>
          <a:p>
            <a:pPr marL="0" indent="0">
              <a:buNone/>
            </a:pPr>
            <a:r>
              <a:rPr lang="en-US" b="1" dirty="0"/>
              <a:t>1- Localism:</a:t>
            </a:r>
            <a:r>
              <a:rPr lang="en-US" dirty="0"/>
              <a:t> which is concerned with the locations and centers in the brain responsible for different functions of language.</a:t>
            </a:r>
          </a:p>
          <a:p>
            <a:pPr marL="0" indent="0">
              <a:buNone/>
            </a:pPr>
            <a:r>
              <a:rPr lang="en-US" b="1" dirty="0"/>
              <a:t>2- </a:t>
            </a:r>
            <a:r>
              <a:rPr lang="en-US" b="1" dirty="0" err="1"/>
              <a:t>Associationism</a:t>
            </a:r>
            <a:r>
              <a:rPr lang="en-US" b="1" dirty="0"/>
              <a:t>:</a:t>
            </a:r>
            <a:r>
              <a:rPr lang="en-US" dirty="0"/>
              <a:t> locates language functions in the connections between different regions of the brain. e.g., associating perceptions of different senses with words. </a:t>
            </a:r>
          </a:p>
          <a:p>
            <a:pPr marL="0" indent="0">
              <a:buNone/>
            </a:pPr>
            <a:r>
              <a:rPr lang="en-US" b="1" dirty="0"/>
              <a:t>3-Dynamic localization of function:</a:t>
            </a:r>
            <a:r>
              <a:rPr lang="en-US" dirty="0"/>
              <a:t> assumes that functional systems of </a:t>
            </a:r>
            <a:r>
              <a:rPr lang="en-US" dirty="0" err="1"/>
              <a:t>subfunctions</a:t>
            </a:r>
            <a:r>
              <a:rPr lang="en-US" dirty="0"/>
              <a:t> perform language functions; they can be recognized during language development or after brain injuries.</a:t>
            </a:r>
          </a:p>
          <a:p>
            <a:endParaRPr lang="en-US" dirty="0"/>
          </a:p>
        </p:txBody>
      </p:sp>
    </p:spTree>
    <p:extLst>
      <p:ext uri="{BB962C8B-B14F-4D97-AF65-F5344CB8AC3E}">
        <p14:creationId xmlns:p14="http://schemas.microsoft.com/office/powerpoint/2010/main" val="324080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fontScale="92500"/>
          </a:bodyPr>
          <a:lstStyle/>
          <a:p>
            <a:pPr marL="0" indent="0">
              <a:buNone/>
            </a:pPr>
            <a:r>
              <a:rPr lang="en-US" b="1" dirty="0"/>
              <a:t>4- Holistic theories: </a:t>
            </a:r>
            <a:r>
              <a:rPr lang="en-US" dirty="0"/>
              <a:t>argue that many language functions are carried out by widespread regions of the brain.</a:t>
            </a:r>
          </a:p>
          <a:p>
            <a:pPr marL="0" indent="0">
              <a:buNone/>
            </a:pPr>
            <a:r>
              <a:rPr lang="en-US" b="1" dirty="0"/>
              <a:t>5- Evolution theories:</a:t>
            </a:r>
            <a:r>
              <a:rPr lang="en-US" dirty="0"/>
              <a:t> emphasize the links between how the brain and language develop over time in various species and how they develop in children and adults.</a:t>
            </a:r>
          </a:p>
          <a:p>
            <a:pPr marL="0" indent="0">
              <a:buNone/>
            </a:pPr>
            <a:endParaRPr lang="en-US" dirty="0"/>
          </a:p>
          <a:p>
            <a:pPr marL="0" indent="0">
              <a:buNone/>
            </a:pPr>
            <a:r>
              <a:rPr lang="en-US" b="1" dirty="0">
                <a:solidFill>
                  <a:srgbClr val="002060"/>
                </a:solidFill>
              </a:rPr>
              <a:t>Q3/ What are the main components (centers) of human brain?</a:t>
            </a:r>
            <a:endParaRPr lang="en-US" dirty="0">
              <a:solidFill>
                <a:srgbClr val="002060"/>
              </a:solidFill>
            </a:endParaRPr>
          </a:p>
          <a:p>
            <a:pPr marL="0" indent="0">
              <a:buNone/>
            </a:pPr>
            <a:r>
              <a:rPr lang="en-US" dirty="0"/>
              <a:t>The human brain is divided into two vertical halves. Each half is called hemisphere. Each hemisphere is divided into four lobes:</a:t>
            </a:r>
          </a:p>
          <a:p>
            <a:pPr marL="0" indent="0">
              <a:buNone/>
            </a:pPr>
            <a:r>
              <a:rPr lang="en-US" b="1" dirty="0"/>
              <a:t>Frontal lobe</a:t>
            </a:r>
            <a:r>
              <a:rPr lang="en-US" dirty="0"/>
              <a:t>: responsible for cognition              </a:t>
            </a:r>
            <a:r>
              <a:rPr lang="en-US" b="1" dirty="0"/>
              <a:t>Temporal lobe: </a:t>
            </a:r>
            <a:r>
              <a:rPr lang="en-US" dirty="0"/>
              <a:t>hearing   </a:t>
            </a:r>
          </a:p>
          <a:p>
            <a:pPr marL="0" indent="0">
              <a:buNone/>
            </a:pPr>
            <a:r>
              <a:rPr lang="en-US" b="1" dirty="0"/>
              <a:t>Parietal lobe</a:t>
            </a:r>
            <a:r>
              <a:rPr lang="en-US" dirty="0"/>
              <a:t>: </a:t>
            </a:r>
            <a:r>
              <a:rPr lang="en-US" dirty="0" err="1"/>
              <a:t>somaesthetic</a:t>
            </a:r>
            <a:r>
              <a:rPr lang="en-US" dirty="0"/>
              <a:t> sensing                    </a:t>
            </a:r>
            <a:r>
              <a:rPr lang="en-US" b="1" dirty="0"/>
              <a:t>Occipital lobe: </a:t>
            </a:r>
            <a:r>
              <a:rPr lang="en-US" dirty="0"/>
              <a:t>vision</a:t>
            </a:r>
          </a:p>
          <a:p>
            <a:endParaRPr lang="en-US" dirty="0"/>
          </a:p>
        </p:txBody>
      </p:sp>
    </p:spTree>
    <p:extLst>
      <p:ext uri="{BB962C8B-B14F-4D97-AF65-F5344CB8AC3E}">
        <p14:creationId xmlns:p14="http://schemas.microsoft.com/office/powerpoint/2010/main" val="2842832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fontScale="92500" lnSpcReduction="20000"/>
          </a:bodyPr>
          <a:lstStyle/>
          <a:p>
            <a:pPr marL="0" indent="0">
              <a:buNone/>
            </a:pPr>
            <a:r>
              <a:rPr lang="en-US" b="1" dirty="0">
                <a:solidFill>
                  <a:srgbClr val="002060"/>
                </a:solidFill>
              </a:rPr>
              <a:t>Q4/ What makes someone either left-handed or right-handed?</a:t>
            </a:r>
            <a:endParaRPr lang="en-US" dirty="0">
              <a:solidFill>
                <a:srgbClr val="002060"/>
              </a:solidFill>
            </a:endParaRPr>
          </a:p>
          <a:p>
            <a:pPr marL="0" indent="0">
              <a:buNone/>
            </a:pPr>
            <a:r>
              <a:rPr lang="en-US" dirty="0"/>
              <a:t>The brain does not divide the labors of the body evenly, but rather prioritizes one hemisphere over the other. This is known as </a:t>
            </a:r>
            <a:r>
              <a:rPr lang="en-US" b="1" dirty="0">
                <a:solidFill>
                  <a:srgbClr val="C00000"/>
                </a:solidFill>
              </a:rPr>
              <a:t>hemispheric dominance</a:t>
            </a:r>
            <a:r>
              <a:rPr lang="en-US" dirty="0">
                <a:solidFill>
                  <a:srgbClr val="C00000"/>
                </a:solidFill>
              </a:rPr>
              <a:t> </a:t>
            </a:r>
            <a:r>
              <a:rPr lang="en-US" dirty="0"/>
              <a:t>and it is strongly affected by our preferences of using either one of the two sides of our bodies</a:t>
            </a:r>
            <a:r>
              <a:rPr lang="en-US" dirty="0" smtClean="0"/>
              <a:t>.</a:t>
            </a:r>
          </a:p>
          <a:p>
            <a:pPr marL="0" indent="0">
              <a:buNone/>
            </a:pPr>
            <a:endParaRPr lang="en-US" dirty="0"/>
          </a:p>
          <a:p>
            <a:pPr marL="0" indent="0">
              <a:buNone/>
            </a:pPr>
            <a:r>
              <a:rPr lang="en-US" b="1" dirty="0">
                <a:solidFill>
                  <a:srgbClr val="002060"/>
                </a:solidFill>
              </a:rPr>
              <a:t>Q5/ What are the main functions of each hemisphere? and where do language functions occur?</a:t>
            </a:r>
            <a:endParaRPr lang="en-US" dirty="0">
              <a:solidFill>
                <a:srgbClr val="002060"/>
              </a:solidFill>
            </a:endParaRPr>
          </a:p>
          <a:p>
            <a:pPr marL="0" indent="0">
              <a:buNone/>
            </a:pPr>
            <a:r>
              <a:rPr lang="en-US" b="1" dirty="0">
                <a:solidFill>
                  <a:srgbClr val="C00000"/>
                </a:solidFill>
              </a:rPr>
              <a:t>The left hemisphere</a:t>
            </a:r>
            <a:r>
              <a:rPr lang="en-US" b="1" dirty="0"/>
              <a:t>: </a:t>
            </a:r>
            <a:r>
              <a:rPr lang="en-US" dirty="0"/>
              <a:t>is responsible for speech production and comprehension. Also, it is responsible for logical and analytical operations and higher mathematics.</a:t>
            </a:r>
          </a:p>
          <a:p>
            <a:pPr marL="0" indent="0">
              <a:buNone/>
            </a:pPr>
            <a:r>
              <a:rPr lang="en-US" b="1" dirty="0">
                <a:solidFill>
                  <a:srgbClr val="C00000"/>
                </a:solidFill>
              </a:rPr>
              <a:t>The right  hemisphere</a:t>
            </a:r>
            <a:r>
              <a:rPr lang="en-US" b="1" dirty="0"/>
              <a:t>:</a:t>
            </a:r>
            <a:r>
              <a:rPr lang="en-US" dirty="0"/>
              <a:t> includes the ability to understand the meaning of intonation, the ability to interpret emotional intentions, recognizing faces and emotions, and understanding things holistically (without analysis). The right hemisphere also performs music and nonlinguistic sounds as with noises and animal sounds. </a:t>
            </a:r>
          </a:p>
          <a:p>
            <a:endParaRPr lang="en-US" dirty="0"/>
          </a:p>
        </p:txBody>
      </p:sp>
    </p:spTree>
    <p:extLst>
      <p:ext uri="{BB962C8B-B14F-4D97-AF65-F5344CB8AC3E}">
        <p14:creationId xmlns:p14="http://schemas.microsoft.com/office/powerpoint/2010/main" val="4255098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pPr marL="0" indent="0">
              <a:buNone/>
            </a:pPr>
            <a:r>
              <a:rPr lang="en-US" b="1" dirty="0" smtClean="0">
                <a:solidFill>
                  <a:srgbClr val="002060"/>
                </a:solidFill>
              </a:rPr>
              <a:t>Q6</a:t>
            </a:r>
            <a:r>
              <a:rPr lang="en-US" b="1" dirty="0">
                <a:solidFill>
                  <a:srgbClr val="002060"/>
                </a:solidFill>
              </a:rPr>
              <a:t>/ What are the main language areas and their functions in the left hemisphere?</a:t>
            </a:r>
            <a:endParaRPr lang="en-US" dirty="0">
              <a:solidFill>
                <a:srgbClr val="002060"/>
              </a:solidFill>
            </a:endParaRPr>
          </a:p>
          <a:p>
            <a:pPr marL="0" indent="0">
              <a:buNone/>
            </a:pPr>
            <a:r>
              <a:rPr lang="en-US" b="1" dirty="0">
                <a:solidFill>
                  <a:srgbClr val="C00000"/>
                </a:solidFill>
              </a:rPr>
              <a:t>Most language functions occur in the left hemisphere.</a:t>
            </a:r>
            <a:endParaRPr lang="en-US" dirty="0">
              <a:solidFill>
                <a:srgbClr val="C00000"/>
              </a:solidFill>
            </a:endParaRPr>
          </a:p>
          <a:p>
            <a:pPr marL="0" indent="0">
              <a:buNone/>
            </a:pPr>
            <a:r>
              <a:rPr lang="en-US" b="1" dirty="0"/>
              <a:t>1- </a:t>
            </a:r>
            <a:r>
              <a:rPr lang="en-US" b="1" dirty="0" err="1"/>
              <a:t>Broca’s</a:t>
            </a:r>
            <a:r>
              <a:rPr lang="en-US" b="1" dirty="0"/>
              <a:t> area: </a:t>
            </a:r>
            <a:r>
              <a:rPr lang="en-US" dirty="0"/>
              <a:t>Responsible for speech production.</a:t>
            </a:r>
          </a:p>
          <a:p>
            <a:pPr marL="0" indent="0">
              <a:buNone/>
            </a:pPr>
            <a:r>
              <a:rPr lang="en-US" b="1" dirty="0"/>
              <a:t>2- The motor area: </a:t>
            </a:r>
            <a:r>
              <a:rPr lang="en-US" dirty="0"/>
              <a:t>Controls the articulators’ muscles movement. </a:t>
            </a:r>
          </a:p>
          <a:p>
            <a:pPr marL="0" indent="0">
              <a:buNone/>
            </a:pPr>
            <a:r>
              <a:rPr lang="en-US" dirty="0"/>
              <a:t>3- </a:t>
            </a:r>
            <a:r>
              <a:rPr lang="en-US" b="1" dirty="0"/>
              <a:t>Wernicke’s area: </a:t>
            </a:r>
            <a:r>
              <a:rPr lang="en-US" dirty="0"/>
              <a:t>Involved in speech understanding.</a:t>
            </a:r>
          </a:p>
          <a:p>
            <a:pPr marL="0" indent="0">
              <a:buNone/>
            </a:pPr>
            <a:r>
              <a:rPr lang="en-US" dirty="0"/>
              <a:t>4- </a:t>
            </a:r>
            <a:r>
              <a:rPr lang="en-US" b="1" dirty="0"/>
              <a:t>Angular </a:t>
            </a:r>
            <a:r>
              <a:rPr lang="en-US" b="1" dirty="0" err="1"/>
              <a:t>gyrus</a:t>
            </a:r>
            <a:r>
              <a:rPr lang="en-US" dirty="0"/>
              <a:t> : Transforms visual data from the eyes to be processed in Wernicke’s area.</a:t>
            </a:r>
          </a:p>
          <a:p>
            <a:pPr marL="0" indent="0">
              <a:buNone/>
            </a:pPr>
            <a:r>
              <a:rPr lang="en-US" b="1" dirty="0"/>
              <a:t>5- </a:t>
            </a:r>
            <a:r>
              <a:rPr lang="en-US" b="1" dirty="0" err="1"/>
              <a:t>Arcuat</a:t>
            </a:r>
            <a:r>
              <a:rPr lang="en-US" b="1" dirty="0"/>
              <a:t> fasciculus:</a:t>
            </a:r>
            <a:r>
              <a:rPr lang="en-US" dirty="0"/>
              <a:t> Connects Wernicke’s area to </a:t>
            </a:r>
            <a:r>
              <a:rPr lang="en-US" dirty="0" err="1"/>
              <a:t>Broca’s</a:t>
            </a:r>
            <a:r>
              <a:rPr lang="en-US" dirty="0"/>
              <a:t> area during reading aloud.</a:t>
            </a:r>
          </a:p>
          <a:p>
            <a:endParaRPr lang="en-US" dirty="0"/>
          </a:p>
        </p:txBody>
      </p:sp>
    </p:spTree>
    <p:extLst>
      <p:ext uri="{BB962C8B-B14F-4D97-AF65-F5344CB8AC3E}">
        <p14:creationId xmlns:p14="http://schemas.microsoft.com/office/powerpoint/2010/main" val="3215684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fontScale="92500"/>
          </a:bodyPr>
          <a:lstStyle/>
          <a:p>
            <a:pPr marL="0" indent="0">
              <a:buNone/>
            </a:pPr>
            <a:r>
              <a:rPr lang="en-US" b="1" dirty="0">
                <a:solidFill>
                  <a:srgbClr val="002060"/>
                </a:solidFill>
              </a:rPr>
              <a:t>Q7/ What is meant by function compensation?</a:t>
            </a:r>
            <a:endParaRPr lang="en-US" dirty="0">
              <a:solidFill>
                <a:srgbClr val="002060"/>
              </a:solidFill>
            </a:endParaRPr>
          </a:p>
          <a:p>
            <a:pPr marL="0" indent="0">
              <a:buNone/>
            </a:pPr>
            <a:r>
              <a:rPr lang="en-US" dirty="0"/>
              <a:t>In case of brain damage in particular regions, the brain readjusts the functions of these defective locations in other areas or associates them with already used areas. (Brain plasticity) </a:t>
            </a:r>
          </a:p>
          <a:p>
            <a:pPr marL="0" indent="0">
              <a:buNone/>
            </a:pPr>
            <a:r>
              <a:rPr lang="en-US" b="1" dirty="0"/>
              <a:t> </a:t>
            </a:r>
            <a:endParaRPr lang="en-US" dirty="0"/>
          </a:p>
          <a:p>
            <a:pPr marL="0" indent="0">
              <a:buNone/>
            </a:pPr>
            <a:r>
              <a:rPr lang="en-US" b="1" dirty="0">
                <a:solidFill>
                  <a:srgbClr val="002060"/>
                </a:solidFill>
              </a:rPr>
              <a:t>Q8/ Do bilinguals’ language areas differ from those in monolinguals?</a:t>
            </a:r>
            <a:endParaRPr lang="en-US" dirty="0">
              <a:solidFill>
                <a:srgbClr val="002060"/>
              </a:solidFill>
            </a:endParaRPr>
          </a:p>
          <a:p>
            <a:pPr marL="0" indent="0">
              <a:buNone/>
            </a:pPr>
            <a:r>
              <a:rPr lang="en-US" dirty="0"/>
              <a:t>There have been disputes about bilingualism in relation to brain function distribution.</a:t>
            </a:r>
          </a:p>
          <a:p>
            <a:pPr marL="0" indent="0">
              <a:buNone/>
            </a:pPr>
            <a:r>
              <a:rPr lang="en-US" dirty="0"/>
              <a:t>Some argued that the right hemisphere is involved in some degree. Others claimed that each hemisphere holds a language. (e.g., based on evidence in cases of loss of one language after strokes). However, the majority of studies rejected right hemisphere involvement.</a:t>
            </a:r>
          </a:p>
          <a:p>
            <a:endParaRPr lang="en-US" dirty="0"/>
          </a:p>
        </p:txBody>
      </p:sp>
    </p:spTree>
    <p:extLst>
      <p:ext uri="{BB962C8B-B14F-4D97-AF65-F5344CB8AC3E}">
        <p14:creationId xmlns:p14="http://schemas.microsoft.com/office/powerpoint/2010/main" val="17806538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normAutofit fontScale="92500" lnSpcReduction="20000"/>
          </a:bodyPr>
          <a:lstStyle/>
          <a:p>
            <a:pPr marL="0" indent="0">
              <a:buNone/>
            </a:pPr>
            <a:r>
              <a:rPr lang="en-US" b="1" dirty="0">
                <a:solidFill>
                  <a:srgbClr val="002060"/>
                </a:solidFill>
              </a:rPr>
              <a:t>Q9/ what is meant by the term ‘Aphasia’? and what are the two famous types of it?</a:t>
            </a:r>
            <a:endParaRPr lang="en-US" dirty="0">
              <a:solidFill>
                <a:srgbClr val="002060"/>
              </a:solidFill>
            </a:endParaRPr>
          </a:p>
          <a:p>
            <a:pPr marL="0" indent="0">
              <a:buNone/>
            </a:pPr>
            <a:r>
              <a:rPr lang="en-US" dirty="0"/>
              <a:t>It refers to an acquired language disorder known as ''Aphasia'' (language loss because of damage to the brain).</a:t>
            </a:r>
          </a:p>
          <a:p>
            <a:pPr marL="0" indent="0">
              <a:buNone/>
            </a:pPr>
            <a:r>
              <a:rPr lang="en-US" b="1" dirty="0"/>
              <a:t>1- </a:t>
            </a:r>
            <a:r>
              <a:rPr lang="en-US" b="1" dirty="0" err="1"/>
              <a:t>Broca’s</a:t>
            </a:r>
            <a:r>
              <a:rPr lang="en-US" b="1" dirty="0"/>
              <a:t> aphasia:</a:t>
            </a:r>
            <a:r>
              <a:rPr lang="en-US" dirty="0"/>
              <a:t> characterized by meaningful but shortened speech and writing. Often there is a lack of grammatical inflectional and function words. It could also causes comprehension and production breakdown.</a:t>
            </a:r>
          </a:p>
          <a:p>
            <a:pPr marL="0" indent="0">
              <a:buNone/>
            </a:pPr>
            <a:r>
              <a:rPr lang="en-US" b="1" dirty="0"/>
              <a:t>2- Wernicke’s aphasia:</a:t>
            </a:r>
            <a:r>
              <a:rPr lang="en-US" dirty="0"/>
              <a:t> characterized by none sense, double-talk and lack of understanding.</a:t>
            </a:r>
          </a:p>
          <a:p>
            <a:pPr marL="0" indent="0">
              <a:buNone/>
            </a:pPr>
            <a:r>
              <a:rPr lang="en-US" b="1" dirty="0"/>
              <a:t> </a:t>
            </a:r>
            <a:endParaRPr lang="en-US" dirty="0"/>
          </a:p>
          <a:p>
            <a:pPr marL="0" indent="0">
              <a:buNone/>
            </a:pPr>
            <a:r>
              <a:rPr lang="en-US" b="1" dirty="0">
                <a:solidFill>
                  <a:srgbClr val="002060"/>
                </a:solidFill>
              </a:rPr>
              <a:t>Q10/ What does the term ‘dyslexia’ refer to?</a:t>
            </a:r>
            <a:endParaRPr lang="en-US" dirty="0">
              <a:solidFill>
                <a:srgbClr val="002060"/>
              </a:solidFill>
            </a:endParaRPr>
          </a:p>
          <a:p>
            <a:pPr marL="0" indent="0">
              <a:buNone/>
            </a:pPr>
            <a:r>
              <a:rPr lang="en-US" dirty="0"/>
              <a:t>Brain-related dyslexia may cause difficulties in reading, writing or visual defects. Some children can only write </a:t>
            </a:r>
            <a:r>
              <a:rPr lang="en-US" b="1" dirty="0"/>
              <a:t>backward</a:t>
            </a:r>
            <a:r>
              <a:rPr lang="en-US" dirty="0"/>
              <a:t>, </a:t>
            </a:r>
            <a:r>
              <a:rPr lang="en-US" b="1" dirty="0"/>
              <a:t>upside</a:t>
            </a:r>
            <a:r>
              <a:rPr lang="en-US" dirty="0"/>
              <a:t> </a:t>
            </a:r>
            <a:r>
              <a:rPr lang="en-US" b="1" dirty="0"/>
              <a:t>down </a:t>
            </a:r>
            <a:r>
              <a:rPr lang="en-US" dirty="0"/>
              <a:t>or </a:t>
            </a:r>
            <a:r>
              <a:rPr lang="en-US" b="1" dirty="0"/>
              <a:t>confuse</a:t>
            </a:r>
            <a:r>
              <a:rPr lang="en-US" dirty="0"/>
              <a:t> </a:t>
            </a:r>
            <a:r>
              <a:rPr lang="en-US" b="1" dirty="0"/>
              <a:t>graphemes</a:t>
            </a:r>
            <a:r>
              <a:rPr lang="en-US" dirty="0"/>
              <a:t>.</a:t>
            </a:r>
          </a:p>
          <a:p>
            <a:endParaRPr lang="en-US" dirty="0"/>
          </a:p>
        </p:txBody>
      </p:sp>
    </p:spTree>
    <p:extLst>
      <p:ext uri="{BB962C8B-B14F-4D97-AF65-F5344CB8AC3E}">
        <p14:creationId xmlns:p14="http://schemas.microsoft.com/office/powerpoint/2010/main" val="71820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r>
              <a:rPr lang="en-US" sz="4400" b="1" dirty="0">
                <a:solidFill>
                  <a:srgbClr val="C00000"/>
                </a:solidFill>
              </a:rPr>
              <a:t>References</a:t>
            </a:r>
            <a:endParaRPr lang="en-US" sz="4400" dirty="0"/>
          </a:p>
        </p:txBody>
      </p:sp>
      <p:sp>
        <p:nvSpPr>
          <p:cNvPr id="3" name="عنصر نائب للمحتوى 2"/>
          <p:cNvSpPr>
            <a:spLocks noGrp="1"/>
          </p:cNvSpPr>
          <p:nvPr>
            <p:ph idx="1"/>
          </p:nvPr>
        </p:nvSpPr>
        <p:spPr/>
        <p:txBody>
          <a:bodyPr>
            <a:normAutofit fontScale="70000" lnSpcReduction="20000"/>
          </a:bodyPr>
          <a:lstStyle/>
          <a:p>
            <a:pPr lvl="0" eaLnBrk="0" fontAlgn="base" hangingPunct="0">
              <a:lnSpc>
                <a:spcPct val="150000"/>
              </a:lnSpc>
              <a:spcBef>
                <a:spcPct val="0"/>
              </a:spcBef>
              <a:spcAft>
                <a:spcPct val="0"/>
              </a:spcAft>
              <a:buFont typeface="Wingdings" panose="05000000000000000000" pitchFamily="2" charset="2"/>
              <a:buChar char="§"/>
            </a:pPr>
            <a:r>
              <a:rPr lang="en-US" dirty="0" err="1">
                <a:ea typeface="Calibri" panose="020F0502020204030204" pitchFamily="34" charset="0"/>
                <a:cs typeface="Times New Roman" panose="02020603050405020304" pitchFamily="18" charset="0"/>
              </a:rPr>
              <a:t>Ahlsén</a:t>
            </a:r>
            <a:r>
              <a:rPr lang="en-US" dirty="0">
                <a:ea typeface="Calibri" panose="020F0502020204030204" pitchFamily="34" charset="0"/>
                <a:cs typeface="Times New Roman" panose="02020603050405020304" pitchFamily="18" charset="0"/>
              </a:rPr>
              <a:t>, E. (2006). </a:t>
            </a:r>
            <a:r>
              <a:rPr lang="en-US" i="1" dirty="0">
                <a:ea typeface="Calibri" panose="020F0502020204030204" pitchFamily="34" charset="0"/>
                <a:cs typeface="Times New Roman" panose="02020603050405020304" pitchFamily="18" charset="0"/>
              </a:rPr>
              <a:t>Introduction to </a:t>
            </a:r>
            <a:r>
              <a:rPr lang="en-US" i="1" dirty="0" err="1">
                <a:ea typeface="Calibri" panose="020F0502020204030204" pitchFamily="34" charset="0"/>
                <a:cs typeface="Times New Roman" panose="02020603050405020304" pitchFamily="18" charset="0"/>
              </a:rPr>
              <a:t>Neurolinguistics</a:t>
            </a:r>
            <a:r>
              <a:rPr lang="en-US" dirty="0">
                <a:ea typeface="Calibri" panose="020F0502020204030204" pitchFamily="34" charset="0"/>
                <a:cs typeface="Times New Roman" panose="02020603050405020304" pitchFamily="18" charset="0"/>
              </a:rPr>
              <a:t>. John </a:t>
            </a:r>
            <a:r>
              <a:rPr lang="en-US" dirty="0" err="1">
                <a:ea typeface="Calibri" panose="020F0502020204030204" pitchFamily="34" charset="0"/>
                <a:cs typeface="Times New Roman" panose="02020603050405020304" pitchFamily="18" charset="0"/>
              </a:rPr>
              <a:t>Benjamins</a:t>
            </a:r>
            <a:r>
              <a:rPr lang="en-US" dirty="0">
                <a:ea typeface="Calibri" panose="020F0502020204030204" pitchFamily="34" charset="0"/>
                <a:cs typeface="Times New Roman" panose="02020603050405020304" pitchFamily="18" charset="0"/>
              </a:rPr>
              <a:t> Publishing Company, Amsterdam/ Philadelphia.</a:t>
            </a:r>
          </a:p>
          <a:p>
            <a:pPr>
              <a:lnSpc>
                <a:spcPct val="150000"/>
              </a:lnSpc>
              <a:buFont typeface="Wingdings" panose="05000000000000000000" pitchFamily="2" charset="2"/>
              <a:buChar char="§"/>
            </a:pPr>
            <a:r>
              <a:rPr lang="en-US" dirty="0"/>
              <a:t>Danny D. Steinberg and Natalia V. </a:t>
            </a:r>
            <a:r>
              <a:rPr lang="en-US" dirty="0" err="1"/>
              <a:t>Sciarini</a:t>
            </a:r>
            <a:r>
              <a:rPr lang="en-US" dirty="0"/>
              <a:t>. (2006) An Introduction to Psycholinguistics, 2</a:t>
            </a:r>
            <a:r>
              <a:rPr lang="en-US" baseline="30000" dirty="0"/>
              <a:t>nd</a:t>
            </a:r>
            <a:r>
              <a:rPr lang="en-US" dirty="0"/>
              <a:t> ed. Pearson Education Limited, Harlow. </a:t>
            </a:r>
            <a:endParaRPr lang="en-US" dirty="0">
              <a:ea typeface="Calibri" panose="020F0502020204030204" pitchFamily="34" charset="0"/>
              <a:cs typeface="Times New Roman" panose="02020603050405020304" pitchFamily="18" charset="0"/>
            </a:endParaRPr>
          </a:p>
          <a:p>
            <a:pPr lvl="0" eaLnBrk="0" fontAlgn="base" hangingPunct="0">
              <a:lnSpc>
                <a:spcPct val="150000"/>
              </a:lnSpc>
              <a:spcBef>
                <a:spcPct val="0"/>
              </a:spcBef>
              <a:spcAft>
                <a:spcPct val="0"/>
              </a:spcAft>
              <a:buFont typeface="Wingdings" panose="05000000000000000000" pitchFamily="2" charset="2"/>
              <a:buChar char="§"/>
            </a:pPr>
            <a:r>
              <a:rPr lang="en-US" dirty="0" err="1">
                <a:ea typeface="Calibri" panose="020F0502020204030204" pitchFamily="34" charset="0"/>
                <a:cs typeface="Times New Roman" panose="02020603050405020304" pitchFamily="18" charset="0"/>
              </a:rPr>
              <a:t>Tissari</a:t>
            </a:r>
            <a:r>
              <a:rPr lang="en-US" dirty="0">
                <a:ea typeface="Calibri" panose="020F0502020204030204" pitchFamily="34" charset="0"/>
                <a:cs typeface="Times New Roman" panose="02020603050405020304" pitchFamily="18" charset="0"/>
              </a:rPr>
              <a:t>, H. (2006). </a:t>
            </a:r>
            <a:r>
              <a:rPr lang="en-US" i="1" dirty="0">
                <a:ea typeface="Calibri" panose="020F0502020204030204" pitchFamily="34" charset="0"/>
                <a:cs typeface="Times New Roman" panose="02020603050405020304" pitchFamily="18" charset="0"/>
              </a:rPr>
              <a:t>An Introduction to Psycholinguistics (2nd edition)</a:t>
            </a:r>
            <a:r>
              <a:rPr lang="en-US" dirty="0">
                <a:ea typeface="Calibri" panose="020F0502020204030204" pitchFamily="34" charset="0"/>
                <a:cs typeface="Times New Roman" panose="02020603050405020304" pitchFamily="18" charset="0"/>
              </a:rPr>
              <a:t>. </a:t>
            </a:r>
            <a:r>
              <a:rPr lang="en-US" i="1" dirty="0" err="1">
                <a:ea typeface="Calibri" panose="020F0502020204030204" pitchFamily="34" charset="0"/>
                <a:cs typeface="Times New Roman" panose="02020603050405020304" pitchFamily="18" charset="0"/>
              </a:rPr>
              <a:t>Neuphilologische</a:t>
            </a:r>
            <a:r>
              <a:rPr lang="en-US" i="1" dirty="0">
                <a:ea typeface="Calibri" panose="020F0502020204030204" pitchFamily="34" charset="0"/>
                <a:cs typeface="Times New Roman" panose="02020603050405020304" pitchFamily="18" charset="0"/>
              </a:rPr>
              <a:t> </a:t>
            </a:r>
            <a:r>
              <a:rPr lang="en-US" i="1" dirty="0" err="1">
                <a:ea typeface="Calibri" panose="020F0502020204030204" pitchFamily="34" charset="0"/>
                <a:cs typeface="Times New Roman" panose="02020603050405020304" pitchFamily="18" charset="0"/>
              </a:rPr>
              <a:t>Mitteilungen</a:t>
            </a:r>
            <a:r>
              <a:rPr lang="en-US" dirty="0">
                <a:ea typeface="Calibri" panose="020F0502020204030204" pitchFamily="34" charset="0"/>
                <a:cs typeface="Times New Roman" panose="02020603050405020304" pitchFamily="18" charset="0"/>
              </a:rPr>
              <a:t> (Vol. 109). Pearson/Longman.</a:t>
            </a:r>
          </a:p>
          <a:p>
            <a:pPr lvl="0">
              <a:lnSpc>
                <a:spcPct val="150000"/>
              </a:lnSpc>
              <a:buFont typeface="Wingdings" panose="05000000000000000000" pitchFamily="2" charset="2"/>
              <a:buChar char="§"/>
            </a:pPr>
            <a:r>
              <a:rPr lang="en-US" dirty="0" err="1">
                <a:ea typeface="Calibri" panose="020F0502020204030204" pitchFamily="34" charset="0"/>
                <a:cs typeface="Times New Roman" panose="02020603050405020304" pitchFamily="18" charset="0"/>
              </a:rPr>
              <a:t>França</a:t>
            </a:r>
            <a:r>
              <a:rPr lang="en-US" dirty="0">
                <a:ea typeface="Calibri" panose="020F0502020204030204" pitchFamily="34" charset="0"/>
                <a:cs typeface="Times New Roman" panose="02020603050405020304" pitchFamily="18" charset="0"/>
              </a:rPr>
              <a:t>, A. I. (</a:t>
            </a:r>
            <a:r>
              <a:rPr lang="en-US" dirty="0" err="1">
                <a:ea typeface="Calibri" panose="020F0502020204030204" pitchFamily="34" charset="0"/>
                <a:cs typeface="Times New Roman" panose="02020603050405020304" pitchFamily="18" charset="0"/>
              </a:rPr>
              <a:t>n.d.</a:t>
            </a:r>
            <a:r>
              <a:rPr lang="en-US" dirty="0">
                <a:ea typeface="Calibri" panose="020F0502020204030204" pitchFamily="34" charset="0"/>
                <a:cs typeface="Times New Roman" panose="02020603050405020304" pitchFamily="18" charset="0"/>
              </a:rPr>
              <a:t>). </a:t>
            </a:r>
            <a:r>
              <a:rPr lang="en-US" i="1" dirty="0">
                <a:ea typeface="Calibri" panose="020F0502020204030204" pitchFamily="34" charset="0"/>
                <a:cs typeface="Times New Roman" panose="02020603050405020304" pitchFamily="18" charset="0"/>
              </a:rPr>
              <a:t>Introduction to </a:t>
            </a:r>
            <a:r>
              <a:rPr lang="en-US" i="1" dirty="0" err="1">
                <a:ea typeface="Calibri" panose="020F0502020204030204" pitchFamily="34" charset="0"/>
                <a:cs typeface="Times New Roman" panose="02020603050405020304" pitchFamily="18" charset="0"/>
              </a:rPr>
              <a:t>Neurolinguistics</a:t>
            </a:r>
            <a:r>
              <a:rPr lang="en-US" dirty="0">
                <a:ea typeface="Calibri" panose="020F0502020204030204" pitchFamily="34" charset="0"/>
                <a:cs typeface="Times New Roman" panose="02020603050405020304" pitchFamily="18" charset="0"/>
              </a:rPr>
              <a:t>. Federal University of Rio de </a:t>
            </a:r>
            <a:r>
              <a:rPr lang="en-US" dirty="0" err="1">
                <a:ea typeface="Calibri" panose="020F0502020204030204" pitchFamily="34" charset="0"/>
                <a:cs typeface="Times New Roman" panose="02020603050405020304" pitchFamily="18" charset="0"/>
              </a:rPr>
              <a:t>Janerio</a:t>
            </a:r>
            <a:r>
              <a:rPr lang="en-US" dirty="0">
                <a:ea typeface="Calibri" panose="020F0502020204030204" pitchFamily="34" charset="0"/>
                <a:cs typeface="Times New Roman" panose="02020603050405020304" pitchFamily="18" charset="0"/>
              </a:rPr>
              <a:t>, Rio de Janeiro.</a:t>
            </a:r>
            <a:endParaRPr lang="en-US" dirty="0"/>
          </a:p>
          <a:p>
            <a:pPr lvl="0" eaLnBrk="0" fontAlgn="base" hangingPunct="0">
              <a:lnSpc>
                <a:spcPct val="150000"/>
              </a:lnSpc>
              <a:spcBef>
                <a:spcPct val="0"/>
              </a:spcBef>
              <a:spcAft>
                <a:spcPct val="0"/>
              </a:spcAft>
              <a:buFont typeface="Wingdings" panose="05000000000000000000" pitchFamily="2" charset="2"/>
              <a:buChar char="§"/>
            </a:pPr>
            <a:r>
              <a:rPr lang="en-US" dirty="0" err="1"/>
              <a:t>Menn</a:t>
            </a:r>
            <a:r>
              <a:rPr lang="en-US" dirty="0"/>
              <a:t>, L. (</a:t>
            </a:r>
            <a:r>
              <a:rPr lang="en-US" dirty="0" err="1"/>
              <a:t>n.d.</a:t>
            </a:r>
            <a:r>
              <a:rPr lang="en-US" dirty="0"/>
              <a:t>) </a:t>
            </a:r>
            <a:r>
              <a:rPr lang="en-US" dirty="0" err="1"/>
              <a:t>Neurolinguistics</a:t>
            </a:r>
            <a:r>
              <a:rPr lang="en-US" dirty="0"/>
              <a:t>. Retrieved from https://www.linguisticsociety.org/resource/neurolinguistics</a:t>
            </a:r>
          </a:p>
          <a:p>
            <a:endParaRPr lang="en-US" dirty="0"/>
          </a:p>
        </p:txBody>
      </p:sp>
    </p:spTree>
    <p:extLst>
      <p:ext uri="{BB962C8B-B14F-4D97-AF65-F5344CB8AC3E}">
        <p14:creationId xmlns:p14="http://schemas.microsoft.com/office/powerpoint/2010/main" val="3212730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normAutofit/>
          </a:bodyPr>
          <a:lstStyle/>
          <a:p>
            <a:pPr lvl="0" eaLnBrk="0" fontAlgn="base" hangingPunct="0">
              <a:lnSpc>
                <a:spcPct val="150000"/>
              </a:lnSpc>
              <a:spcBef>
                <a:spcPct val="0"/>
              </a:spcBef>
              <a:spcAft>
                <a:spcPct val="0"/>
              </a:spcAft>
              <a:buFont typeface="Wingdings" panose="05000000000000000000" pitchFamily="2" charset="2"/>
              <a:buChar char="§"/>
            </a:pPr>
            <a:r>
              <a:rPr lang="en-US" sz="2000" dirty="0"/>
              <a:t>Web MD. (</a:t>
            </a:r>
            <a:r>
              <a:rPr lang="en-US" sz="2000" dirty="0" err="1"/>
              <a:t>n.d.</a:t>
            </a:r>
            <a:r>
              <a:rPr lang="en-US" sz="2000" dirty="0"/>
              <a:t>) What Is Dyslexia?. Retrieved from https://www.webmd.com/children/understanding-dyslexia-basics</a:t>
            </a:r>
          </a:p>
          <a:p>
            <a:pPr eaLnBrk="0" fontAlgn="base" hangingPunct="0">
              <a:lnSpc>
                <a:spcPct val="150000"/>
              </a:lnSpc>
              <a:spcBef>
                <a:spcPct val="0"/>
              </a:spcBef>
              <a:spcAft>
                <a:spcPct val="0"/>
              </a:spcAft>
              <a:buFont typeface="Wingdings" panose="05000000000000000000" pitchFamily="2" charset="2"/>
              <a:buChar char="§"/>
            </a:pPr>
            <a:r>
              <a:rPr lang="en-US" sz="2000" dirty="0"/>
              <a:t>Wikipedia contributors. (2018, October 7). </a:t>
            </a:r>
            <a:r>
              <a:rPr lang="en-US" sz="2000" dirty="0" err="1"/>
              <a:t>Neurolinguistics</a:t>
            </a:r>
            <a:r>
              <a:rPr lang="en-US" sz="2000" dirty="0"/>
              <a:t>. In </a:t>
            </a:r>
            <a:r>
              <a:rPr lang="en-US" sz="2000" i="1" dirty="0"/>
              <a:t>Wikipedia, The Free Encyclopedia</a:t>
            </a:r>
            <a:r>
              <a:rPr lang="en-US" sz="2000" dirty="0"/>
              <a:t>. Retrieved 16:21, February 8, 2019, from https://en.wikipedia.org/w/index.php?title=Neurolin </a:t>
            </a:r>
            <a:r>
              <a:rPr lang="en-US" sz="2000" dirty="0" err="1"/>
              <a:t>guistics&amp;oldid</a:t>
            </a:r>
            <a:r>
              <a:rPr lang="en-US" sz="2000" dirty="0"/>
              <a:t>=862853393</a:t>
            </a:r>
          </a:p>
          <a:p>
            <a:pPr eaLnBrk="0" fontAlgn="base" hangingPunct="0">
              <a:lnSpc>
                <a:spcPct val="150000"/>
              </a:lnSpc>
              <a:spcBef>
                <a:spcPct val="0"/>
              </a:spcBef>
              <a:spcAft>
                <a:spcPct val="0"/>
              </a:spcAft>
              <a:buFont typeface="Wingdings" panose="05000000000000000000" pitchFamily="2" charset="2"/>
              <a:buChar char="§"/>
            </a:pPr>
            <a:r>
              <a:rPr lang="en-US" sz="2000" b="1" dirty="0"/>
              <a:t> </a:t>
            </a:r>
            <a:r>
              <a:rPr lang="en-US" sz="2000" dirty="0">
                <a:solidFill>
                  <a:srgbClr val="000000"/>
                </a:solidFill>
                <a:ea typeface="Calibri" panose="020F0502020204030204" pitchFamily="34" charset="0"/>
                <a:cs typeface="Arial" panose="020B0604020202020204" pitchFamily="34" charset="0"/>
              </a:rPr>
              <a:t>[Image] Figure 2: Parts of the brain that controls speech. Retrieved from </a:t>
            </a:r>
            <a:r>
              <a:rPr lang="en-US" sz="2000" dirty="0" err="1">
                <a:ea typeface="Calibri" panose="020F0502020204030204" pitchFamily="34" charset="0"/>
                <a:cs typeface="Times New Roman" panose="02020603050405020304" pitchFamily="18" charset="0"/>
              </a:rPr>
              <a:t>Korostenskaja</a:t>
            </a:r>
            <a:r>
              <a:rPr lang="en-US" sz="2000" dirty="0">
                <a:ea typeface="Calibri" panose="020F0502020204030204" pitchFamily="34" charset="0"/>
                <a:cs typeface="Times New Roman" panose="02020603050405020304" pitchFamily="18" charset="0"/>
              </a:rPr>
              <a:t>, M., Castillo, E. M., Lee, K. H., Hospital, F., &amp; Baumgartner, J. E. (2017). Automatic Response Assessment in Regions of Language Cortex in Epilepsy Patients Using </a:t>
            </a:r>
            <a:r>
              <a:rPr lang="en-US" sz="2000" dirty="0" err="1">
                <a:ea typeface="Calibri" panose="020F0502020204030204" pitchFamily="34" charset="0"/>
                <a:cs typeface="Times New Roman" panose="02020603050405020304" pitchFamily="18" charset="0"/>
              </a:rPr>
              <a:t>ECoG</a:t>
            </a:r>
            <a:r>
              <a:rPr lang="en-US" sz="2000" dirty="0">
                <a:ea typeface="Calibri" panose="020F0502020204030204" pitchFamily="34" charset="0"/>
                <a:cs typeface="Times New Roman" panose="02020603050405020304" pitchFamily="18" charset="0"/>
              </a:rPr>
              <a:t>-based Functional Mapping and Machine Learning, (June).</a:t>
            </a:r>
          </a:p>
          <a:p>
            <a:pPr eaLnBrk="0" fontAlgn="base" hangingPunct="0">
              <a:lnSpc>
                <a:spcPct val="150000"/>
              </a:lnSpc>
              <a:spcBef>
                <a:spcPct val="0"/>
              </a:spcBef>
              <a:spcAft>
                <a:spcPct val="0"/>
              </a:spcAft>
              <a:buFont typeface="Wingdings" panose="05000000000000000000" pitchFamily="2" charset="2"/>
              <a:buChar char="§"/>
            </a:pPr>
            <a:r>
              <a:rPr lang="en-US" sz="2000" dirty="0">
                <a:ea typeface="Calibri" panose="020F0502020204030204" pitchFamily="34" charset="0"/>
                <a:cs typeface="Arial" panose="020B0604020202020204" pitchFamily="34" charset="0"/>
              </a:rPr>
              <a:t>[Image] </a:t>
            </a:r>
            <a:r>
              <a:rPr lang="en-US" sz="2000" dirty="0"/>
              <a:t>Lobes of the brain. The University of Queensland. Retrieved from </a:t>
            </a:r>
            <a:r>
              <a:rPr lang="en-US" sz="2000" dirty="0">
                <a:ea typeface="Calibri" panose="020F0502020204030204" pitchFamily="34" charset="0"/>
                <a:cs typeface="Arial" panose="020B0604020202020204" pitchFamily="34" charset="0"/>
              </a:rPr>
              <a:t>https://qbi.uq.edu.au/brain/brain-anatomy/lobes-brain</a:t>
            </a:r>
            <a:r>
              <a:rPr lang="en-US" sz="2000" dirty="0"/>
              <a:t> </a:t>
            </a:r>
          </a:p>
          <a:p>
            <a:endParaRPr lang="en-US" sz="2000" dirty="0"/>
          </a:p>
        </p:txBody>
      </p:sp>
    </p:spTree>
    <p:extLst>
      <p:ext uri="{BB962C8B-B14F-4D97-AF65-F5344CB8AC3E}">
        <p14:creationId xmlns:p14="http://schemas.microsoft.com/office/powerpoint/2010/main" val="42540415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046412" y="2514600"/>
            <a:ext cx="7619999" cy="1239837"/>
          </a:xfrm>
        </p:spPr>
        <p:txBody>
          <a:bodyPr>
            <a:normAutofit fontScale="90000"/>
          </a:bodyPr>
          <a:lstStyle/>
          <a:p>
            <a:r>
              <a:rPr lang="en-US" sz="5400" b="1" dirty="0" smtClean="0">
                <a:solidFill>
                  <a:srgbClr val="C00000"/>
                </a:solidFill>
              </a:rPr>
              <a:t>Arabic</a:t>
            </a:r>
            <a:r>
              <a:rPr lang="en-US" sz="5400" b="1" dirty="0" smtClean="0"/>
              <a:t> Translation</a:t>
            </a:r>
            <a:br>
              <a:rPr lang="en-US" sz="5400" b="1" dirty="0" smtClean="0"/>
            </a:br>
            <a:r>
              <a:rPr lang="en-US" sz="5400" b="1" dirty="0" smtClean="0"/>
              <a:t>_______________________</a:t>
            </a:r>
            <a:endParaRPr lang="en-US" sz="5400" b="1" dirty="0"/>
          </a:p>
        </p:txBody>
      </p:sp>
    </p:spTree>
    <p:extLst>
      <p:ext uri="{BB962C8B-B14F-4D97-AF65-F5344CB8AC3E}">
        <p14:creationId xmlns:p14="http://schemas.microsoft.com/office/powerpoint/2010/main" val="4161029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ماهي اللغويات العصبية</a:t>
            </a:r>
            <a:r>
              <a:rPr lang="ar-SA" b="1" dirty="0" smtClean="0">
                <a:solidFill>
                  <a:srgbClr val="FF0000"/>
                </a:solidFill>
              </a:rPr>
              <a:t>؟</a:t>
            </a:r>
            <a:endParaRPr lang="en-US" dirty="0"/>
          </a:p>
        </p:txBody>
      </p:sp>
      <p:sp>
        <p:nvSpPr>
          <p:cNvPr id="3" name="عنصر نائب للمحتوى 2"/>
          <p:cNvSpPr>
            <a:spLocks noGrp="1"/>
          </p:cNvSpPr>
          <p:nvPr>
            <p:ph idx="1"/>
          </p:nvPr>
        </p:nvSpPr>
        <p:spPr/>
        <p:txBody>
          <a:bodyPr>
            <a:normAutofit/>
          </a:bodyPr>
          <a:lstStyle/>
          <a:p>
            <a:pPr marL="0" indent="0" algn="r">
              <a:buNone/>
            </a:pPr>
            <a:endParaRPr lang="ar-SA" sz="4000" b="1" dirty="0">
              <a:solidFill>
                <a:srgbClr val="FF0000"/>
              </a:solidFill>
            </a:endParaRPr>
          </a:p>
          <a:p>
            <a:pPr marL="0" indent="0" algn="r" rtl="1">
              <a:buNone/>
            </a:pPr>
            <a:r>
              <a:rPr lang="ar-SA" sz="3200" dirty="0"/>
              <a:t>علم اللغة العصبي هو أحد أفرع اللغويات التطبيقية المعني باستكشاف العلاقة بين اللغة والدماغ والذي تأسس في ستينات القرن العشرين.</a:t>
            </a:r>
            <a:endParaRPr lang="en-US" sz="3200" dirty="0"/>
          </a:p>
          <a:p>
            <a:pPr marL="0" indent="0" algn="r" rtl="1">
              <a:buNone/>
            </a:pPr>
            <a:endParaRPr lang="en-US" sz="3200" dirty="0"/>
          </a:p>
          <a:p>
            <a:pPr marL="0" indent="0" algn="r" rtl="1">
              <a:buNone/>
            </a:pPr>
            <a:r>
              <a:rPr lang="ar-SA" sz="3200" dirty="0"/>
              <a:t>تعتبر اللغويات العصبية حقل متعدد التخصصات، يتلقى رؤاه وأفكاره من العديد من المجالات، بما في ذلك علم الاعصاب وعلم الانسان والكيمياء والعلوم الادراكية والذكاء الاصطناعي.</a:t>
            </a:r>
            <a:endParaRPr lang="en-US" sz="3200" dirty="0"/>
          </a:p>
          <a:p>
            <a:pPr marL="0" indent="0">
              <a:buNone/>
            </a:pPr>
            <a:endParaRPr lang="en-US" sz="3200" dirty="0"/>
          </a:p>
        </p:txBody>
      </p:sp>
    </p:spTree>
    <p:extLst>
      <p:ext uri="{BB962C8B-B14F-4D97-AF65-F5344CB8AC3E}">
        <p14:creationId xmlns:p14="http://schemas.microsoft.com/office/powerpoint/2010/main" val="1799459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93436" y="381000"/>
            <a:ext cx="9782801" cy="884237"/>
          </a:xfrm>
        </p:spPr>
        <p:txBody>
          <a:bodyPr/>
          <a:lstStyle/>
          <a:p>
            <a:pPr algn="r"/>
            <a:r>
              <a:rPr lang="ar-SA" b="1" dirty="0">
                <a:solidFill>
                  <a:srgbClr val="FF0000"/>
                </a:solidFill>
              </a:rPr>
              <a:t>وجهات نظر مختلفة حول العلاقة بين اللغة والدماغ</a:t>
            </a:r>
            <a:r>
              <a:rPr lang="ar-SA" b="1" dirty="0" smtClean="0">
                <a:solidFill>
                  <a:srgbClr val="FF0000"/>
                </a:solidFill>
              </a:rPr>
              <a:t>:</a:t>
            </a:r>
            <a:endParaRPr lang="en-US" dirty="0"/>
          </a:p>
        </p:txBody>
      </p:sp>
      <p:sp>
        <p:nvSpPr>
          <p:cNvPr id="3" name="عنصر نائب للمحتوى 2"/>
          <p:cNvSpPr>
            <a:spLocks noGrp="1"/>
          </p:cNvSpPr>
          <p:nvPr>
            <p:ph idx="1"/>
          </p:nvPr>
        </p:nvSpPr>
        <p:spPr>
          <a:xfrm>
            <a:off x="1593436" y="1447800"/>
            <a:ext cx="9782801" cy="4876800"/>
          </a:xfrm>
        </p:spPr>
        <p:txBody>
          <a:bodyPr>
            <a:normAutofit fontScale="92500" lnSpcReduction="10000"/>
          </a:bodyPr>
          <a:lstStyle/>
          <a:p>
            <a:pPr marL="0" indent="0" algn="r">
              <a:lnSpc>
                <a:spcPct val="100000"/>
              </a:lnSpc>
              <a:buNone/>
            </a:pPr>
            <a:r>
              <a:rPr lang="ar-SA" dirty="0" smtClean="0"/>
              <a:t>هناك </a:t>
            </a:r>
            <a:r>
              <a:rPr lang="ar-SA" dirty="0"/>
              <a:t>العديد من وجهات النظر المختلفة حول العلاقة بين الدماغ واللغة</a:t>
            </a:r>
            <a:r>
              <a:rPr lang="ar-SA" dirty="0" smtClean="0"/>
              <a:t>.</a:t>
            </a:r>
            <a:endParaRPr lang="en-US" dirty="0"/>
          </a:p>
          <a:p>
            <a:pPr marL="0" indent="0" algn="r">
              <a:lnSpc>
                <a:spcPct val="100000"/>
              </a:lnSpc>
              <a:buNone/>
            </a:pPr>
            <a:r>
              <a:rPr lang="ar-SA" b="1" dirty="0"/>
              <a:t>1-المحلية</a:t>
            </a:r>
            <a:r>
              <a:rPr lang="ar-SA" dirty="0"/>
              <a:t>: تهتم بمواقع ومراكز الدماغ المسؤولة عن اختلاف وظائف اللغة</a:t>
            </a:r>
            <a:r>
              <a:rPr lang="ar-SA" dirty="0" smtClean="0"/>
              <a:t>.</a:t>
            </a:r>
            <a:endParaRPr lang="en-US" dirty="0"/>
          </a:p>
          <a:p>
            <a:pPr marL="0" indent="0" algn="r">
              <a:lnSpc>
                <a:spcPct val="100000"/>
              </a:lnSpc>
              <a:buNone/>
            </a:pPr>
            <a:r>
              <a:rPr lang="ar-SA" b="1" dirty="0"/>
              <a:t>2 -الترابطية</a:t>
            </a:r>
            <a:r>
              <a:rPr lang="ar-SA" dirty="0"/>
              <a:t>: توطن وظائف اللغة في الروابط بين مناطق مختلفة من الدماغ. مثلا ربط التصورات من الحواس المختلفة بالكلمات.</a:t>
            </a:r>
            <a:endParaRPr lang="en-US" dirty="0"/>
          </a:p>
          <a:p>
            <a:pPr marL="0" indent="0" algn="r" rtl="1">
              <a:lnSpc>
                <a:spcPct val="100000"/>
              </a:lnSpc>
              <a:buNone/>
            </a:pPr>
            <a:r>
              <a:rPr lang="ar-SA" b="1" dirty="0" smtClean="0"/>
              <a:t>3-التوطين </a:t>
            </a:r>
            <a:r>
              <a:rPr lang="ar-SA" b="1" dirty="0"/>
              <a:t>الديناميكي </a:t>
            </a:r>
            <a:r>
              <a:rPr lang="ar-SA" b="1" dirty="0" smtClean="0"/>
              <a:t>للوظائف:</a:t>
            </a:r>
            <a:r>
              <a:rPr lang="en-US" b="1" dirty="0" smtClean="0"/>
              <a:t> </a:t>
            </a:r>
            <a:r>
              <a:rPr lang="ar-SA" dirty="0" smtClean="0"/>
              <a:t>يفترض </a:t>
            </a:r>
            <a:r>
              <a:rPr lang="ar-SA" dirty="0"/>
              <a:t>أن الأنظمة الوظيفية للأجزاء الفرعية تؤدي وظائف اللغة؛ يمكن التعرف عليها أثناء تطور اللغة أو بعد إصابات الدماغ</a:t>
            </a:r>
            <a:r>
              <a:rPr lang="ar-SA" dirty="0" smtClean="0"/>
              <a:t>.</a:t>
            </a:r>
            <a:endParaRPr lang="en-US" dirty="0"/>
          </a:p>
          <a:p>
            <a:pPr marL="0" indent="0" algn="r">
              <a:lnSpc>
                <a:spcPct val="100000"/>
              </a:lnSpc>
              <a:buNone/>
            </a:pPr>
            <a:r>
              <a:rPr lang="ar-SA" b="1" dirty="0"/>
              <a:t>4 -النظريات الشمولية</a:t>
            </a:r>
            <a:r>
              <a:rPr lang="ar-SA" dirty="0"/>
              <a:t>: تجادل بأن العديد من وظائف اللغة يتم تنفيذها من قبل مناطق واسعة من الدماغ.</a:t>
            </a:r>
            <a:endParaRPr lang="en-US" dirty="0"/>
          </a:p>
          <a:p>
            <a:pPr marL="0" indent="0" algn="r">
              <a:lnSpc>
                <a:spcPct val="100000"/>
              </a:lnSpc>
              <a:buNone/>
            </a:pPr>
            <a:r>
              <a:rPr lang="ar-SA" b="1" dirty="0"/>
              <a:t>5 -نظريات التطور</a:t>
            </a:r>
            <a:r>
              <a:rPr lang="ar-SA" dirty="0"/>
              <a:t>: تأكد على الروابط بين كيفية تطور الدماغ واللغة مع مرور الوقت في مختلف الفصائل وكيفية تطور لغة الأطفال والبالغين.</a:t>
            </a:r>
            <a:endParaRPr lang="en-US" dirty="0"/>
          </a:p>
          <a:p>
            <a:pPr algn="r"/>
            <a:endParaRPr lang="en-US" dirty="0"/>
          </a:p>
        </p:txBody>
      </p:sp>
    </p:spTree>
    <p:extLst>
      <p:ext uri="{BB962C8B-B14F-4D97-AF65-F5344CB8AC3E}">
        <p14:creationId xmlns:p14="http://schemas.microsoft.com/office/powerpoint/2010/main" val="31751662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000" b="1" dirty="0">
                <a:solidFill>
                  <a:srgbClr val="FF0000"/>
                </a:solidFill>
              </a:rPr>
              <a:t>بنية الدماغ</a:t>
            </a:r>
            <a:r>
              <a:rPr lang="ar-SA" sz="4000" b="1" dirty="0" smtClean="0">
                <a:solidFill>
                  <a:srgbClr val="FF0000"/>
                </a:solidFill>
              </a:rPr>
              <a:t>:</a:t>
            </a:r>
            <a:endParaRPr lang="en-US" sz="4000" dirty="0"/>
          </a:p>
        </p:txBody>
      </p:sp>
      <p:sp>
        <p:nvSpPr>
          <p:cNvPr id="3" name="عنصر نائب للمحتوى 2"/>
          <p:cNvSpPr>
            <a:spLocks noGrp="1"/>
          </p:cNvSpPr>
          <p:nvPr>
            <p:ph idx="1"/>
          </p:nvPr>
        </p:nvSpPr>
        <p:spPr>
          <a:xfrm>
            <a:off x="1370012" y="1600200"/>
            <a:ext cx="10006225" cy="4572000"/>
          </a:xfrm>
        </p:spPr>
        <p:txBody>
          <a:bodyPr>
            <a:noAutofit/>
          </a:bodyPr>
          <a:lstStyle/>
          <a:p>
            <a:pPr marL="0" indent="0" algn="r">
              <a:buNone/>
            </a:pPr>
            <a:r>
              <a:rPr lang="ar-SA" sz="3200" dirty="0" smtClean="0"/>
              <a:t>ينقسم </a:t>
            </a:r>
            <a:r>
              <a:rPr lang="ar-SA" sz="3200" dirty="0"/>
              <a:t>دماغ الإنسان إلى نصفين رأسيين: ايمن وأيسر. وينقسم كل نصف إلى أربعة فصوص</a:t>
            </a:r>
            <a:r>
              <a:rPr lang="ar-SA" sz="3200" dirty="0" smtClean="0"/>
              <a:t>:</a:t>
            </a:r>
            <a:endParaRPr lang="en-US" sz="3200" dirty="0"/>
          </a:p>
          <a:p>
            <a:pPr marL="0" indent="0" algn="r">
              <a:buNone/>
            </a:pPr>
            <a:endParaRPr lang="en-US" sz="3200" b="1" dirty="0" smtClean="0">
              <a:solidFill>
                <a:srgbClr val="0070C0"/>
              </a:solidFill>
            </a:endParaRPr>
          </a:p>
          <a:p>
            <a:pPr marL="0" indent="0" algn="r">
              <a:buNone/>
            </a:pPr>
            <a:r>
              <a:rPr lang="ar-SA" sz="3200" b="1" dirty="0" smtClean="0">
                <a:solidFill>
                  <a:srgbClr val="0070C0"/>
                </a:solidFill>
              </a:rPr>
              <a:t>الفص </a:t>
            </a:r>
            <a:r>
              <a:rPr lang="ar-SA" sz="3200" b="1" dirty="0">
                <a:solidFill>
                  <a:srgbClr val="0070C0"/>
                </a:solidFill>
              </a:rPr>
              <a:t>الأمامي (جبهي): </a:t>
            </a:r>
            <a:r>
              <a:rPr lang="ar-SA" sz="3200" dirty="0"/>
              <a:t>مسؤول عن الإدراك</a:t>
            </a:r>
            <a:endParaRPr lang="en-US" sz="3200" dirty="0"/>
          </a:p>
          <a:p>
            <a:pPr marL="0" indent="0" algn="r">
              <a:buNone/>
            </a:pPr>
            <a:r>
              <a:rPr lang="ar-SA" sz="3200" b="1" dirty="0">
                <a:solidFill>
                  <a:srgbClr val="0070C0"/>
                </a:solidFill>
              </a:rPr>
              <a:t>الفص الصدغي: </a:t>
            </a:r>
            <a:r>
              <a:rPr lang="ar-SA" sz="3200" dirty="0" smtClean="0"/>
              <a:t>السمع</a:t>
            </a:r>
          </a:p>
          <a:p>
            <a:pPr marL="0" indent="0" algn="r">
              <a:buNone/>
            </a:pPr>
            <a:r>
              <a:rPr lang="ar-SA" sz="3200" b="1" dirty="0" smtClean="0">
                <a:solidFill>
                  <a:srgbClr val="0070C0"/>
                </a:solidFill>
              </a:rPr>
              <a:t>الفص </a:t>
            </a:r>
            <a:r>
              <a:rPr lang="ar-SA" sz="3200" b="1" dirty="0">
                <a:solidFill>
                  <a:srgbClr val="0070C0"/>
                </a:solidFill>
              </a:rPr>
              <a:t>الجداري: </a:t>
            </a:r>
            <a:r>
              <a:rPr lang="ar-SA" sz="3200" dirty="0"/>
              <a:t>استشعار الجسد (الشعور بالأطراف والوجه، وما إلى </a:t>
            </a:r>
            <a:r>
              <a:rPr lang="ar-SA" sz="3200" dirty="0" smtClean="0"/>
              <a:t>ذلك).</a:t>
            </a:r>
            <a:endParaRPr lang="ar-SA" sz="3200" dirty="0"/>
          </a:p>
          <a:p>
            <a:pPr marL="0" indent="0" algn="r">
              <a:buNone/>
            </a:pPr>
            <a:r>
              <a:rPr lang="ar-SA" sz="3200" b="1" dirty="0" smtClean="0">
                <a:solidFill>
                  <a:srgbClr val="0070C0"/>
                </a:solidFill>
              </a:rPr>
              <a:t>الفص </a:t>
            </a:r>
            <a:r>
              <a:rPr lang="ar-SA" sz="3200" b="1" dirty="0">
                <a:solidFill>
                  <a:srgbClr val="0070C0"/>
                </a:solidFill>
              </a:rPr>
              <a:t>القذالي: </a:t>
            </a:r>
            <a:r>
              <a:rPr lang="ar-SA" sz="3200" dirty="0"/>
              <a:t>الرؤية</a:t>
            </a:r>
            <a:endParaRPr lang="en-US" sz="3200" dirty="0"/>
          </a:p>
          <a:p>
            <a:pPr algn="r"/>
            <a:endParaRPr lang="en-US" sz="3200" dirty="0"/>
          </a:p>
        </p:txBody>
      </p:sp>
    </p:spTree>
    <p:extLst>
      <p:ext uri="{BB962C8B-B14F-4D97-AF65-F5344CB8AC3E}">
        <p14:creationId xmlns:p14="http://schemas.microsoft.com/office/powerpoint/2010/main" val="1605526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latin typeface="Calibri" panose="020F0502020204030204" pitchFamily="34" charset="0"/>
                <a:ea typeface="Calibri" panose="020F0502020204030204" pitchFamily="34" charset="0"/>
              </a:rPr>
              <a:t>هيمنة أحد نصفي </a:t>
            </a:r>
            <a:r>
              <a:rPr lang="ar-SA" b="1" dirty="0" smtClean="0">
                <a:solidFill>
                  <a:srgbClr val="FF0000"/>
                </a:solidFill>
                <a:latin typeface="Calibri" panose="020F0502020204030204" pitchFamily="34" charset="0"/>
                <a:ea typeface="Calibri" panose="020F0502020204030204" pitchFamily="34" charset="0"/>
              </a:rPr>
              <a:t>الدماغ</a:t>
            </a:r>
            <a:endParaRPr lang="en-US" dirty="0"/>
          </a:p>
        </p:txBody>
      </p:sp>
      <p:sp>
        <p:nvSpPr>
          <p:cNvPr id="3" name="عنصر نائب للمحتوى 2"/>
          <p:cNvSpPr>
            <a:spLocks noGrp="1"/>
          </p:cNvSpPr>
          <p:nvPr>
            <p:ph idx="1"/>
          </p:nvPr>
        </p:nvSpPr>
        <p:spPr/>
        <p:txBody>
          <a:bodyPr>
            <a:normAutofit/>
          </a:bodyPr>
          <a:lstStyle/>
          <a:p>
            <a:pPr marL="0" indent="0" algn="r" rtl="1">
              <a:lnSpc>
                <a:spcPct val="107000"/>
              </a:lnSpc>
              <a:spcAft>
                <a:spcPts val="800"/>
              </a:spcAft>
              <a:buNone/>
              <a:tabLst>
                <a:tab pos="3407410" algn="l"/>
                <a:tab pos="5274310" algn="r"/>
              </a:tabLst>
            </a:pPr>
            <a:r>
              <a:rPr lang="ar-SA" dirty="0" smtClean="0">
                <a:latin typeface="Calibri" panose="020F0502020204030204" pitchFamily="34" charset="0"/>
                <a:ea typeface="Calibri" panose="020F0502020204030204" pitchFamily="34" charset="0"/>
              </a:rPr>
              <a:t>يتحكم </a:t>
            </a:r>
            <a:r>
              <a:rPr lang="ar-SA" dirty="0">
                <a:latin typeface="Calibri" panose="020F0502020204030204" pitchFamily="34" charset="0"/>
                <a:ea typeface="Calibri" panose="020F0502020204030204" pitchFamily="34" charset="0"/>
              </a:rPr>
              <a:t>كل نصف من الدماغ بالجهة المعاكسة من الجسم؛ بحيث يكون النصف المخي الأيمن مسؤولًا عن الذراع اليسرى والساق والأذن والعين والعكس صحيح. </a:t>
            </a:r>
            <a:r>
              <a:rPr lang="ar-SA" b="1" dirty="0" smtClean="0">
                <a:solidFill>
                  <a:srgbClr val="7030A0"/>
                </a:solidFill>
                <a:latin typeface="Calibri" panose="020F0502020204030204" pitchFamily="34" charset="0"/>
                <a:ea typeface="Calibri" panose="020F0502020204030204" pitchFamily="34" charset="0"/>
              </a:rPr>
              <a:t>ومع </a:t>
            </a:r>
            <a:r>
              <a:rPr lang="ar-SA" b="1" dirty="0">
                <a:solidFill>
                  <a:srgbClr val="7030A0"/>
                </a:solidFill>
                <a:latin typeface="Calibri" panose="020F0502020204030204" pitchFamily="34" charset="0"/>
                <a:ea typeface="Calibri" panose="020F0502020204030204" pitchFamily="34" charset="0"/>
              </a:rPr>
              <a:t>ذلك</a:t>
            </a:r>
            <a:r>
              <a:rPr lang="ar-SA" b="1" dirty="0" smtClean="0">
                <a:solidFill>
                  <a:srgbClr val="7030A0"/>
                </a:solidFill>
                <a:latin typeface="Calibri" panose="020F0502020204030204" pitchFamily="34" charset="0"/>
                <a:ea typeface="Calibri" panose="020F050202020403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tabLst>
                <a:tab pos="3407410" algn="l"/>
                <a:tab pos="5274310" algn="r"/>
              </a:tabLst>
            </a:pPr>
            <a:r>
              <a:rPr lang="ar-SA" dirty="0">
                <a:latin typeface="Calibri" panose="020F0502020204030204" pitchFamily="34" charset="0"/>
                <a:ea typeface="Calibri" panose="020F0502020204030204" pitchFamily="34" charset="0"/>
              </a:rPr>
              <a:t>نصفي الدماغ لا توزع وظائف الجسم بالتساوي. هذا هو السبب في أن شخصًا ما قد يكون إما </a:t>
            </a:r>
            <a:r>
              <a:rPr lang="ar-SA" b="1" dirty="0">
                <a:latin typeface="Calibri" panose="020F0502020204030204" pitchFamily="34" charset="0"/>
                <a:ea typeface="Calibri" panose="020F0502020204030204" pitchFamily="34" charset="0"/>
              </a:rPr>
              <a:t>ايمن</a:t>
            </a:r>
            <a:r>
              <a:rPr lang="ar-SA" dirty="0">
                <a:latin typeface="Calibri" panose="020F0502020204030204" pitchFamily="34" charset="0"/>
                <a:ea typeface="Calibri" panose="020F0502020204030204" pitchFamily="34" charset="0"/>
              </a:rPr>
              <a:t> أو </a:t>
            </a:r>
            <a:r>
              <a:rPr lang="ar-SA" b="1" dirty="0">
                <a:latin typeface="Calibri" panose="020F0502020204030204" pitchFamily="34" charset="0"/>
                <a:ea typeface="Calibri" panose="020F0502020204030204" pitchFamily="34" charset="0"/>
              </a:rPr>
              <a:t>اشول</a:t>
            </a:r>
            <a:r>
              <a:rPr lang="ar-SA" dirty="0">
                <a:latin typeface="Calibri" panose="020F0502020204030204" pitchFamily="34" charset="0"/>
                <a:ea typeface="Calibri" panose="020F0502020204030204" pitchFamily="34" charset="0"/>
              </a:rPr>
              <a:t> أو كلاهما. </a:t>
            </a:r>
            <a:r>
              <a:rPr lang="ar-SA" sz="3200" dirty="0">
                <a:latin typeface="Calibri" panose="020F0502020204030204" pitchFamily="34" charset="0"/>
                <a:ea typeface="Calibri" panose="020F0502020204030204" pitchFamily="34" charset="0"/>
              </a:rPr>
              <a:t> </a:t>
            </a:r>
            <a:r>
              <a:rPr lang="ar-SA" dirty="0">
                <a:latin typeface="Calibri" panose="020F0502020204030204" pitchFamily="34" charset="0"/>
                <a:ea typeface="Calibri" panose="020F0502020204030204" pitchFamily="34" charset="0"/>
              </a:rPr>
              <a:t>في الواقع تتأثر هيمنة أحد نصفين الدماغ بتفضيلاتنا في استخدام أي من جانبي أجسامنا.</a:t>
            </a:r>
            <a:endParaRPr lang="en-US" dirty="0">
              <a:latin typeface="Calibri" panose="020F0502020204030204" pitchFamily="34" charset="0"/>
              <a:ea typeface="Calibri" panose="020F0502020204030204" pitchFamily="34" charset="0"/>
            </a:endParaRPr>
          </a:p>
          <a:p>
            <a:pPr marL="0" indent="0" algn="r" rtl="1">
              <a:lnSpc>
                <a:spcPct val="107000"/>
              </a:lnSpc>
              <a:spcAft>
                <a:spcPts val="800"/>
              </a:spcAft>
              <a:buNone/>
              <a:tabLst>
                <a:tab pos="3407410" algn="l"/>
                <a:tab pos="5274310" algn="r"/>
              </a:tabLst>
            </a:pPr>
            <a:r>
              <a:rPr lang="ar-SA" dirty="0" smtClean="0">
                <a:latin typeface="Calibri" panose="020F0502020204030204" pitchFamily="34" charset="0"/>
                <a:ea typeface="Calibri" panose="020F0502020204030204" pitchFamily="34" charset="0"/>
              </a:rPr>
              <a:t>وقد </a:t>
            </a:r>
            <a:r>
              <a:rPr lang="ar-SA" dirty="0">
                <a:latin typeface="Calibri" panose="020F0502020204030204" pitchFamily="34" charset="0"/>
                <a:ea typeface="Calibri" panose="020F0502020204030204" pitchFamily="34" charset="0"/>
              </a:rPr>
              <a:t>أظهرت الدراسات أن 10% من البشر هم عسر. 30 ٪ من الأفراد </a:t>
            </a:r>
            <a:r>
              <a:rPr lang="ar-SA" dirty="0" smtClean="0">
                <a:latin typeface="Calibri" panose="020F0502020204030204" pitchFamily="34" charset="0"/>
                <a:ea typeface="Calibri" panose="020F0502020204030204" pitchFamily="34" charset="0"/>
              </a:rPr>
              <a:t>العسر </a:t>
            </a:r>
            <a:r>
              <a:rPr lang="ar-SA" dirty="0">
                <a:latin typeface="Calibri" panose="020F0502020204030204" pitchFamily="34" charset="0"/>
                <a:ea typeface="Calibri" panose="020F0502020204030204" pitchFamily="34" charset="0"/>
              </a:rPr>
              <a:t>هم ذوو هيمنة النصف </a:t>
            </a:r>
            <a:r>
              <a:rPr lang="ar-SA" dirty="0" smtClean="0">
                <a:latin typeface="Calibri" panose="020F0502020204030204" pitchFamily="34" charset="0"/>
                <a:ea typeface="Calibri" panose="020F0502020204030204" pitchFamily="34" charset="0"/>
              </a:rPr>
              <a:t>الأيمن. ويعتقد </a:t>
            </a:r>
            <a:r>
              <a:rPr lang="ar-SA" dirty="0">
                <a:latin typeface="Calibri" panose="020F0502020204030204" pitchFamily="34" charset="0"/>
                <a:ea typeface="Calibri" panose="020F0502020204030204" pitchFamily="34" charset="0"/>
              </a:rPr>
              <a:t>أن عدم هيمنة النصف الأيسر تساهم في اضطرابات الكلام مثل عسر القراءة.</a:t>
            </a:r>
            <a:endParaRPr lang="en-US" dirty="0">
              <a:latin typeface="Calibri" panose="020F0502020204030204" pitchFamily="34" charset="0"/>
              <a:ea typeface="Calibri" panose="020F0502020204030204" pitchFamily="34" charset="0"/>
            </a:endParaRPr>
          </a:p>
          <a:p>
            <a:pPr marL="0" indent="0" algn="r" rtl="1">
              <a:spcAft>
                <a:spcPts val="800"/>
              </a:spcAft>
              <a:buNone/>
              <a:tabLst>
                <a:tab pos="3407410" algn="l"/>
                <a:tab pos="5274310" algn="r"/>
              </a:tabLst>
            </a:pPr>
            <a:endParaRPr lang="en-US" dirty="0">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263601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715000"/>
          </a:xfrm>
        </p:spPr>
        <p:txBody>
          <a:bodyPr>
            <a:normAutofit fontScale="92500"/>
          </a:bodyPr>
          <a:lstStyle/>
          <a:p>
            <a:pPr marL="0" indent="0" algn="r" rtl="1">
              <a:lnSpc>
                <a:spcPct val="107000"/>
              </a:lnSpc>
              <a:spcAft>
                <a:spcPts val="800"/>
              </a:spcAft>
              <a:buNone/>
              <a:tabLst>
                <a:tab pos="3407410" algn="l"/>
                <a:tab pos="5274310" algn="r"/>
              </a:tabLst>
            </a:pPr>
            <a:r>
              <a:rPr lang="ar-SA" dirty="0">
                <a:latin typeface="Calibri" panose="020F0502020204030204" pitchFamily="34" charset="0"/>
                <a:ea typeface="Calibri" panose="020F0502020204030204" pitchFamily="34" charset="0"/>
              </a:rPr>
              <a:t>كما اكدت الدراسات حصرية اللغة في نصف الدماغ الأيسر في حالة الأفراد الصم، وكان وضع ادمغة المتعلمين </a:t>
            </a:r>
            <a:r>
              <a:rPr lang="ar-SA" b="1" dirty="0">
                <a:solidFill>
                  <a:srgbClr val="FF0000"/>
                </a:solidFill>
                <a:latin typeface="Calibri" panose="020F0502020204030204" pitchFamily="34" charset="0"/>
                <a:ea typeface="Calibri" panose="020F0502020204030204" pitchFamily="34" charset="0"/>
              </a:rPr>
              <a:t>الصم</a:t>
            </a:r>
            <a:r>
              <a:rPr lang="ar-SA" dirty="0">
                <a:solidFill>
                  <a:srgbClr val="FF0000"/>
                </a:solidFill>
                <a:latin typeface="Calibri" panose="020F0502020204030204" pitchFamily="34" charset="0"/>
                <a:ea typeface="Calibri" panose="020F0502020204030204" pitchFamily="34" charset="0"/>
              </a:rPr>
              <a:t> </a:t>
            </a:r>
            <a:r>
              <a:rPr lang="ar-SA" dirty="0">
                <a:latin typeface="Calibri" panose="020F0502020204030204" pitchFamily="34" charset="0"/>
                <a:ea typeface="Calibri" panose="020F0502020204030204" pitchFamily="34" charset="0"/>
              </a:rPr>
              <a:t>شبيها بظروف الأشخاص الذين يعانون من اضطرابات</a:t>
            </a:r>
            <a:r>
              <a:rPr lang="ar-SA" dirty="0" smtClean="0">
                <a:latin typeface="Calibri" panose="020F0502020204030204" pitchFamily="34" charset="0"/>
                <a:ea typeface="Calibri" panose="020F0502020204030204" pitchFamily="34" charset="0"/>
              </a:rPr>
              <a:t>.</a:t>
            </a:r>
            <a:endParaRPr lang="en-US" dirty="0">
              <a:latin typeface="Calibri" panose="020F0502020204030204" pitchFamily="34" charset="0"/>
              <a:ea typeface="Calibri" panose="020F0502020204030204" pitchFamily="34" charset="0"/>
            </a:endParaRPr>
          </a:p>
          <a:p>
            <a:pPr marL="0" indent="0" algn="r" rtl="1">
              <a:lnSpc>
                <a:spcPct val="107000"/>
              </a:lnSpc>
              <a:spcAft>
                <a:spcPts val="800"/>
              </a:spcAft>
              <a:buNone/>
              <a:tabLst>
                <a:tab pos="3407410" algn="l"/>
                <a:tab pos="5274310" algn="r"/>
              </a:tabLst>
            </a:pPr>
            <a:r>
              <a:rPr lang="ar-SA" sz="2200" b="1" dirty="0" smtClean="0">
                <a:latin typeface="Calibri" panose="020F0502020204030204" pitchFamily="34" charset="0"/>
                <a:ea typeface="Calibri" panose="020F0502020204030204" pitchFamily="34" charset="0"/>
              </a:rPr>
              <a:t>________________________________________________________________</a:t>
            </a:r>
            <a:endParaRPr lang="ar-SA" b="1" dirty="0" smtClean="0">
              <a:latin typeface="Calibri" panose="020F0502020204030204" pitchFamily="34" charset="0"/>
              <a:ea typeface="Calibri" panose="020F0502020204030204" pitchFamily="34" charset="0"/>
            </a:endParaRPr>
          </a:p>
          <a:p>
            <a:pPr marL="0" indent="0" algn="r" rtl="1">
              <a:lnSpc>
                <a:spcPct val="107000"/>
              </a:lnSpc>
              <a:spcAft>
                <a:spcPts val="800"/>
              </a:spcAft>
              <a:buNone/>
              <a:tabLst>
                <a:tab pos="3407410" algn="l"/>
                <a:tab pos="5274310" algn="r"/>
              </a:tabLst>
            </a:pPr>
            <a:r>
              <a:rPr lang="ar-SA" sz="3500" b="1" dirty="0" smtClean="0">
                <a:solidFill>
                  <a:srgbClr val="FF0000"/>
                </a:solidFill>
                <a:latin typeface="Calibri" panose="020F0502020204030204" pitchFamily="34" charset="0"/>
                <a:ea typeface="Calibri" panose="020F0502020204030204" pitchFamily="34" charset="0"/>
              </a:rPr>
              <a:t>وظائف </a:t>
            </a:r>
            <a:r>
              <a:rPr lang="ar-SA" sz="3500" b="1" dirty="0">
                <a:solidFill>
                  <a:srgbClr val="FF0000"/>
                </a:solidFill>
                <a:latin typeface="Calibri" panose="020F0502020204030204" pitchFamily="34" charset="0"/>
                <a:ea typeface="Calibri" panose="020F0502020204030204" pitchFamily="34" charset="0"/>
              </a:rPr>
              <a:t>النصف الأيمن:</a:t>
            </a:r>
            <a:endParaRPr lang="ar-SA" sz="3500" dirty="0" smtClean="0">
              <a:latin typeface="Calibri" panose="020F0502020204030204" pitchFamily="34" charset="0"/>
              <a:ea typeface="Calibri" panose="020F0502020204030204" pitchFamily="34" charset="0"/>
            </a:endParaRPr>
          </a:p>
          <a:p>
            <a:pPr marL="0" indent="0" algn="r" rtl="1">
              <a:lnSpc>
                <a:spcPct val="107000"/>
              </a:lnSpc>
              <a:spcAft>
                <a:spcPts val="800"/>
              </a:spcAft>
              <a:buNone/>
              <a:tabLst>
                <a:tab pos="3407410" algn="l"/>
                <a:tab pos="5274310" algn="r"/>
              </a:tabLst>
            </a:pPr>
            <a:r>
              <a:rPr lang="ar-SA" dirty="0" smtClean="0">
                <a:latin typeface="Calibri" panose="020F0502020204030204" pitchFamily="34" charset="0"/>
                <a:ea typeface="Calibri" panose="020F0502020204030204" pitchFamily="34" charset="0"/>
              </a:rPr>
              <a:t>وتشمل </a:t>
            </a:r>
            <a:r>
              <a:rPr lang="ar-SA" dirty="0">
                <a:latin typeface="Calibri" panose="020F0502020204030204" pitchFamily="34" charset="0"/>
                <a:ea typeface="Calibri" panose="020F0502020204030204" pitchFamily="34" charset="0"/>
              </a:rPr>
              <a:t>هذه القدرة على فهم معنى طبقات الصوت، والقدرة على تفسير العواطف، مثل الغضب, تمييز الوجوه و </a:t>
            </a:r>
            <a:r>
              <a:rPr lang="ar-SA" dirty="0"/>
              <a:t>وفهم الأشياء بشكل كلي (بدون تحليل).</a:t>
            </a:r>
          </a:p>
          <a:p>
            <a:pPr marL="0" indent="0" algn="r" rtl="1">
              <a:lnSpc>
                <a:spcPct val="107000"/>
              </a:lnSpc>
              <a:spcAft>
                <a:spcPts val="800"/>
              </a:spcAft>
              <a:buNone/>
              <a:tabLst>
                <a:tab pos="3407410" algn="l"/>
                <a:tab pos="5274310" algn="r"/>
              </a:tabLst>
            </a:pPr>
            <a:r>
              <a:rPr lang="ar-SA" dirty="0"/>
              <a:t>لذلك، قد يؤدي تلف الجزء الأيمن من الدماغ إلى تأخر الذاكرة. </a:t>
            </a:r>
            <a:r>
              <a:rPr lang="ar-SA" dirty="0" smtClean="0"/>
              <a:t>كما </a:t>
            </a:r>
            <a:r>
              <a:rPr lang="ar-SA" dirty="0"/>
              <a:t>يقوم أيضا بالتعامل مع الأصوات الموسيقية وأخرى غير لغوية مثل اصوات الحيوانات</a:t>
            </a:r>
            <a:r>
              <a:rPr lang="ar-SA" dirty="0" smtClean="0"/>
              <a:t>.</a:t>
            </a:r>
          </a:p>
          <a:p>
            <a:pPr marL="0" indent="0" algn="r" rtl="1">
              <a:lnSpc>
                <a:spcPct val="107000"/>
              </a:lnSpc>
              <a:spcAft>
                <a:spcPts val="800"/>
              </a:spcAft>
              <a:buNone/>
              <a:tabLst>
                <a:tab pos="3407410" algn="l"/>
                <a:tab pos="5274310" algn="r"/>
              </a:tabLst>
            </a:pPr>
            <a:r>
              <a:rPr lang="ar-SA" sz="3200" dirty="0" smtClean="0">
                <a:latin typeface="Calibri" panose="020F0502020204030204" pitchFamily="34" charset="0"/>
                <a:ea typeface="Calibri" panose="020F0502020204030204" pitchFamily="34" charset="0"/>
              </a:rPr>
              <a:t> </a:t>
            </a:r>
            <a:endParaRPr lang="en-US" dirty="0" smtClean="0">
              <a:latin typeface="Calibri" panose="020F0502020204030204" pitchFamily="34" charset="0"/>
              <a:ea typeface="Calibri" panose="020F0502020204030204" pitchFamily="34" charset="0"/>
            </a:endParaRPr>
          </a:p>
          <a:p>
            <a:pPr marL="0" indent="0">
              <a:buNone/>
            </a:pPr>
            <a:endParaRPr lang="en-US" dirty="0"/>
          </a:p>
        </p:txBody>
      </p:sp>
    </p:spTree>
    <p:extLst>
      <p:ext uri="{BB962C8B-B14F-4D97-AF65-F5344CB8AC3E}">
        <p14:creationId xmlns:p14="http://schemas.microsoft.com/office/powerpoint/2010/main" val="2705157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مناطق اللغة الأساسية و وظائفها</a:t>
            </a:r>
            <a:r>
              <a:rPr lang="ar-SA" b="1" dirty="0" smtClean="0">
                <a:solidFill>
                  <a:srgbClr val="FF0000"/>
                </a:solidFill>
              </a:rPr>
              <a:t>:</a:t>
            </a:r>
            <a:endParaRPr lang="en-US" dirty="0"/>
          </a:p>
        </p:txBody>
      </p:sp>
      <p:sp>
        <p:nvSpPr>
          <p:cNvPr id="3" name="عنصر نائب للمحتوى 2"/>
          <p:cNvSpPr>
            <a:spLocks noGrp="1"/>
          </p:cNvSpPr>
          <p:nvPr>
            <p:ph idx="1"/>
          </p:nvPr>
        </p:nvSpPr>
        <p:spPr/>
        <p:txBody>
          <a:bodyPr>
            <a:normAutofit/>
          </a:bodyPr>
          <a:lstStyle/>
          <a:p>
            <a:pPr marL="0" indent="0" algn="r">
              <a:lnSpc>
                <a:spcPct val="100000"/>
              </a:lnSpc>
              <a:buNone/>
            </a:pPr>
            <a:endParaRPr lang="ar-SA" sz="3200" dirty="0"/>
          </a:p>
          <a:p>
            <a:pPr marL="0" indent="0" algn="r">
              <a:lnSpc>
                <a:spcPct val="100000"/>
              </a:lnSpc>
              <a:buNone/>
            </a:pPr>
            <a:r>
              <a:rPr lang="ar-SA" sz="3200" dirty="0"/>
              <a:t>تحدث اغلب وظائف اللغة في </a:t>
            </a:r>
            <a:r>
              <a:rPr lang="ar-SA" sz="3200" b="1" dirty="0"/>
              <a:t>النصف الأيسر </a:t>
            </a:r>
            <a:r>
              <a:rPr lang="ar-SA" sz="3200" dirty="0"/>
              <a:t>من الدماغ.</a:t>
            </a:r>
            <a:endParaRPr lang="en-US" sz="3200" dirty="0"/>
          </a:p>
          <a:p>
            <a:pPr marL="0" indent="0" algn="r">
              <a:lnSpc>
                <a:spcPct val="100000"/>
              </a:lnSpc>
              <a:buNone/>
            </a:pPr>
            <a:r>
              <a:rPr lang="ar-SA" sz="3200" dirty="0"/>
              <a:t>تقع كلا من القدرة على </a:t>
            </a:r>
            <a:r>
              <a:rPr lang="ar-SA" sz="3200" b="1" dirty="0">
                <a:solidFill>
                  <a:srgbClr val="7030A0"/>
                </a:solidFill>
              </a:rPr>
              <a:t>التحدث</a:t>
            </a:r>
            <a:r>
              <a:rPr lang="ar-SA" sz="3200" b="1" dirty="0"/>
              <a:t> </a:t>
            </a:r>
            <a:r>
              <a:rPr lang="ar-SA" sz="3200" b="1" dirty="0">
                <a:solidFill>
                  <a:srgbClr val="7030A0"/>
                </a:solidFill>
              </a:rPr>
              <a:t>والفهم</a:t>
            </a:r>
            <a:r>
              <a:rPr lang="ar-SA" sz="3200" b="1" dirty="0"/>
              <a:t> </a:t>
            </a:r>
            <a:r>
              <a:rPr lang="ar-SA" sz="3200" dirty="0"/>
              <a:t>في نصف الدماغ الأيسر.</a:t>
            </a:r>
          </a:p>
          <a:p>
            <a:pPr marL="0" indent="0" algn="r">
              <a:lnSpc>
                <a:spcPct val="100000"/>
              </a:lnSpc>
              <a:buNone/>
            </a:pPr>
            <a:endParaRPr lang="en-US" sz="3200" dirty="0"/>
          </a:p>
          <a:p>
            <a:pPr marL="0" indent="0" algn="r">
              <a:lnSpc>
                <a:spcPct val="100000"/>
              </a:lnSpc>
              <a:buNone/>
            </a:pPr>
            <a:r>
              <a:rPr lang="ar-SA" sz="3200" dirty="0"/>
              <a:t>بالإضافة إلى وظائف اللغة، فإن النصف المخي الأيسر مسؤول أيضًا عن العمليات المنطقية والتحليلية </a:t>
            </a:r>
            <a:r>
              <a:rPr lang="ar-SA" sz="3200" dirty="0" smtClean="0"/>
              <a:t>الرياضية المتقدمة</a:t>
            </a:r>
            <a:r>
              <a:rPr lang="ar-SA" sz="3200" dirty="0"/>
              <a:t>.</a:t>
            </a:r>
            <a:endParaRPr lang="en-US" sz="3200" dirty="0"/>
          </a:p>
        </p:txBody>
      </p:sp>
    </p:spTree>
    <p:extLst>
      <p:ext uri="{BB962C8B-B14F-4D97-AF65-F5344CB8AC3E}">
        <p14:creationId xmlns:p14="http://schemas.microsoft.com/office/powerpoint/2010/main" val="69855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latin typeface="Arial" panose="020B0604020202020204" pitchFamily="34" charset="0"/>
                <a:ea typeface="Calibri" panose="020F0502020204030204" pitchFamily="34" charset="0"/>
              </a:rPr>
              <a:t>1-</a:t>
            </a:r>
            <a:r>
              <a:rPr lang="ar-SA" b="1" dirty="0">
                <a:solidFill>
                  <a:srgbClr val="FF0000"/>
                </a:solidFill>
                <a:latin typeface="Arial" panose="020B0604020202020204" pitchFamily="34" charset="0"/>
                <a:ea typeface="Calibri" panose="020F0502020204030204" pitchFamily="34" charset="0"/>
              </a:rPr>
              <a:t> منطقة </a:t>
            </a:r>
            <a:r>
              <a:rPr lang="ar-SA" b="1" dirty="0" err="1">
                <a:solidFill>
                  <a:srgbClr val="FF0000"/>
                </a:solidFill>
                <a:latin typeface="Arial" panose="020B0604020202020204" pitchFamily="34" charset="0"/>
                <a:ea typeface="Calibri" panose="020F0502020204030204" pitchFamily="34" charset="0"/>
              </a:rPr>
              <a:t>بروكا</a:t>
            </a:r>
            <a:r>
              <a:rPr lang="ar-SA" b="1" dirty="0">
                <a:solidFill>
                  <a:srgbClr val="FF0000"/>
                </a:solidFill>
                <a:latin typeface="Arial" panose="020B0604020202020204" pitchFamily="34" charset="0"/>
                <a:ea typeface="Calibri" panose="020F0502020204030204" pitchFamily="34" charset="0"/>
              </a:rPr>
              <a:t> ومنطقة الحركة و اعداد الكلام</a:t>
            </a:r>
            <a:r>
              <a:rPr lang="ar-SA" b="1" dirty="0" smtClean="0">
                <a:solidFill>
                  <a:srgbClr val="FF0000"/>
                </a:solidFill>
                <a:latin typeface="Arial" panose="020B0604020202020204" pitchFamily="34" charset="0"/>
                <a:ea typeface="Calibri" panose="020F0502020204030204" pitchFamily="34" charset="0"/>
              </a:rPr>
              <a:t>:</a:t>
            </a:r>
            <a:endParaRPr lang="en-US" dirty="0"/>
          </a:p>
        </p:txBody>
      </p:sp>
      <p:sp>
        <p:nvSpPr>
          <p:cNvPr id="3" name="عنصر نائب للمحتوى 2"/>
          <p:cNvSpPr>
            <a:spLocks noGrp="1"/>
          </p:cNvSpPr>
          <p:nvPr>
            <p:ph idx="1"/>
          </p:nvPr>
        </p:nvSpPr>
        <p:spPr/>
        <p:txBody>
          <a:bodyPr>
            <a:normAutofit/>
          </a:bodyPr>
          <a:lstStyle/>
          <a:p>
            <a:pPr marL="0" indent="0" algn="r" rtl="1">
              <a:spcAft>
                <a:spcPts val="800"/>
              </a:spcAft>
              <a:buNone/>
              <a:tabLst>
                <a:tab pos="3407410" algn="l"/>
                <a:tab pos="5274310" algn="r"/>
              </a:tabLst>
            </a:pPr>
            <a:r>
              <a:rPr lang="ar-SA" sz="3600" b="1" dirty="0" smtClean="0">
                <a:latin typeface="Arial" panose="020B0604020202020204" pitchFamily="34" charset="0"/>
                <a:ea typeface="Calibri" panose="020F0502020204030204" pitchFamily="34" charset="0"/>
              </a:rPr>
              <a:t>بيير</a:t>
            </a:r>
            <a:r>
              <a:rPr lang="ar-SA" sz="3200" dirty="0" smtClean="0">
                <a:latin typeface="Arial" panose="020B0604020202020204" pitchFamily="34" charset="0"/>
                <a:ea typeface="Calibri" panose="020F0502020204030204" pitchFamily="34" charset="0"/>
              </a:rPr>
              <a:t> </a:t>
            </a:r>
            <a:r>
              <a:rPr lang="ar-SA" sz="3200" b="1" dirty="0">
                <a:latin typeface="Arial" panose="020B0604020202020204" pitchFamily="34" charset="0"/>
                <a:ea typeface="Calibri" panose="020F0502020204030204" pitchFamily="34" charset="0"/>
              </a:rPr>
              <a:t>بول</a:t>
            </a:r>
            <a:r>
              <a:rPr lang="ar-SA" sz="3200" dirty="0">
                <a:latin typeface="Arial" panose="020B0604020202020204" pitchFamily="34" charset="0"/>
                <a:ea typeface="Calibri" panose="020F0502020204030204" pitchFamily="34" charset="0"/>
              </a:rPr>
              <a:t> </a:t>
            </a:r>
            <a:r>
              <a:rPr lang="ar-SA" sz="3200" b="1" dirty="0" err="1">
                <a:latin typeface="Arial" panose="020B0604020202020204" pitchFamily="34" charset="0"/>
                <a:ea typeface="Calibri" panose="020F0502020204030204" pitchFamily="34" charset="0"/>
              </a:rPr>
              <a:t>بروكا</a:t>
            </a:r>
            <a:r>
              <a:rPr lang="ar-SA" sz="3200" dirty="0">
                <a:latin typeface="Arial" panose="020B0604020202020204" pitchFamily="34" charset="0"/>
                <a:ea typeface="Calibri" panose="020F0502020204030204" pitchFamily="34" charset="0"/>
              </a:rPr>
              <a:t> (طبيب علم الامراض وجراح أعصاب فرنسي).</a:t>
            </a:r>
            <a:endParaRPr lang="en-US" sz="3200" dirty="0">
              <a:latin typeface="Arial" panose="020B0604020202020204" pitchFamily="34" charset="0"/>
              <a:ea typeface="Calibri" panose="020F0502020204030204" pitchFamily="34" charset="0"/>
              <a:cs typeface="Arial" panose="020B0604020202020204" pitchFamily="34" charset="0"/>
            </a:endParaRPr>
          </a:p>
          <a:p>
            <a:pPr marL="0" indent="0" algn="r" rtl="1">
              <a:spcAft>
                <a:spcPts val="800"/>
              </a:spcAft>
              <a:buNone/>
              <a:tabLst>
                <a:tab pos="3407410" algn="l"/>
                <a:tab pos="5274310" algn="r"/>
              </a:tabLst>
            </a:pPr>
            <a:r>
              <a:rPr lang="ar-SA" sz="3200" dirty="0">
                <a:latin typeface="Arial" panose="020B0604020202020204" pitchFamily="34" charset="0"/>
                <a:ea typeface="Calibri" panose="020F0502020204030204" pitchFamily="34" charset="0"/>
              </a:rPr>
              <a:t>اكتشف المنطقة المسؤولة في صناعة الحديث.</a:t>
            </a:r>
            <a:endParaRPr lang="en-US" sz="3200" dirty="0">
              <a:latin typeface="Arial" panose="020B0604020202020204" pitchFamily="34" charset="0"/>
              <a:ea typeface="Calibri" panose="020F0502020204030204" pitchFamily="34" charset="0"/>
              <a:cs typeface="Arial" panose="020B0604020202020204" pitchFamily="34" charset="0"/>
            </a:endParaRPr>
          </a:p>
          <a:p>
            <a:pPr marL="0" indent="0" algn="r">
              <a:buNone/>
            </a:pPr>
            <a:r>
              <a:rPr lang="ar-SA" sz="3200" dirty="0">
                <a:latin typeface="Arial" panose="020B0604020202020204" pitchFamily="34" charset="0"/>
                <a:ea typeface="Calibri" panose="020F0502020204030204" pitchFamily="34" charset="0"/>
              </a:rPr>
              <a:t>وأشار إلى أن هذه المنطقة قريبة من مركز القشرة الحركية (التي تتحكم في حركات مفاصل وعضلات النطق),مثل اللسان، والشفتين، واللهاة.</a:t>
            </a:r>
          </a:p>
          <a:p>
            <a:pPr marL="0" indent="0" algn="r">
              <a:buNone/>
            </a:pPr>
            <a:r>
              <a:rPr lang="ar-SA" sz="3200" dirty="0">
                <a:latin typeface="Arial" panose="020B0604020202020204" pitchFamily="34" charset="0"/>
              </a:rPr>
              <a:t>يعتقد </a:t>
            </a:r>
            <a:r>
              <a:rPr lang="ar-SA" sz="3200" dirty="0" err="1">
                <a:latin typeface="Arial" panose="020B0604020202020204" pitchFamily="34" charset="0"/>
              </a:rPr>
              <a:t>بروكا</a:t>
            </a:r>
            <a:r>
              <a:rPr lang="ar-SA" sz="3200" dirty="0">
                <a:latin typeface="Arial" panose="020B0604020202020204" pitchFamily="34" charset="0"/>
              </a:rPr>
              <a:t> بأن </a:t>
            </a:r>
            <a:r>
              <a:rPr lang="ar-SA" sz="3200" dirty="0" smtClean="0">
                <a:latin typeface="Arial" panose="020B0604020202020204" pitchFamily="34" charset="0"/>
              </a:rPr>
              <a:t>الكلام أولا يعد </a:t>
            </a:r>
            <a:r>
              <a:rPr lang="ar-SA" sz="3200" dirty="0">
                <a:latin typeface="Arial" panose="020B0604020202020204" pitchFamily="34" charset="0"/>
              </a:rPr>
              <a:t>في منطقة </a:t>
            </a:r>
            <a:r>
              <a:rPr lang="ar-SA" sz="3200" dirty="0" err="1">
                <a:latin typeface="Arial" panose="020B0604020202020204" pitchFamily="34" charset="0"/>
              </a:rPr>
              <a:t>بروكا</a:t>
            </a:r>
            <a:r>
              <a:rPr lang="ar-SA" sz="3200" dirty="0">
                <a:latin typeface="Arial" panose="020B0604020202020204" pitchFamily="34" charset="0"/>
              </a:rPr>
              <a:t> ثم يرسل إلى منطقة التيارات الحركية ليتم التعبير عنه في الفم.</a:t>
            </a:r>
            <a:endParaRPr lang="en-US" sz="3200" dirty="0">
              <a:latin typeface="Arial" panose="020B0604020202020204" pitchFamily="34" charset="0"/>
              <a:cs typeface="Arial" panose="020B0604020202020204" pitchFamily="34" charset="0"/>
            </a:endParaRPr>
          </a:p>
          <a:p>
            <a:pPr marL="0" indent="0">
              <a:buNone/>
            </a:pPr>
            <a:endParaRPr lang="en-US" sz="3200" dirty="0"/>
          </a:p>
        </p:txBody>
      </p:sp>
    </p:spTree>
    <p:extLst>
      <p:ext uri="{BB962C8B-B14F-4D97-AF65-F5344CB8AC3E}">
        <p14:creationId xmlns:p14="http://schemas.microsoft.com/office/powerpoint/2010/main" val="3611907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latin typeface="Calibri" panose="020F0502020204030204" pitchFamily="34" charset="0"/>
                <a:ea typeface="Calibri" panose="020F0502020204030204" pitchFamily="34" charset="0"/>
              </a:rPr>
              <a:t>2-</a:t>
            </a:r>
            <a:r>
              <a:rPr lang="ar-SA" b="1" dirty="0">
                <a:solidFill>
                  <a:srgbClr val="FF0000"/>
                </a:solidFill>
                <a:latin typeface="Calibri" panose="020F0502020204030204" pitchFamily="34" charset="0"/>
                <a:ea typeface="Calibri" panose="020F0502020204030204" pitchFamily="34" charset="0"/>
              </a:rPr>
              <a:t> منطقة </a:t>
            </a:r>
            <a:r>
              <a:rPr lang="ar-SA" b="1" dirty="0" err="1">
                <a:solidFill>
                  <a:srgbClr val="FF0000"/>
                </a:solidFill>
                <a:latin typeface="Calibri" panose="020F0502020204030204" pitchFamily="34" charset="0"/>
                <a:ea typeface="Calibri" panose="020F0502020204030204" pitchFamily="34" charset="0"/>
              </a:rPr>
              <a:t>فيرنيكي</a:t>
            </a:r>
            <a:r>
              <a:rPr lang="ar-SA" b="1" dirty="0">
                <a:solidFill>
                  <a:srgbClr val="FF0000"/>
                </a:solidFill>
                <a:latin typeface="Calibri" panose="020F0502020204030204" pitchFamily="34" charset="0"/>
                <a:ea typeface="Calibri" panose="020F0502020204030204" pitchFamily="34" charset="0"/>
              </a:rPr>
              <a:t>، المنطقة السمعية واستيعاب الكلام</a:t>
            </a:r>
            <a:r>
              <a:rPr lang="ar-SA" b="1" dirty="0" smtClean="0">
                <a:solidFill>
                  <a:srgbClr val="FF0000"/>
                </a:solidFill>
                <a:latin typeface="Calibri" panose="020F0502020204030204" pitchFamily="34" charset="0"/>
                <a:ea typeface="Calibri" panose="020F0502020204030204" pitchFamily="34" charset="0"/>
              </a:rPr>
              <a:t>:</a:t>
            </a:r>
            <a:endParaRPr lang="en-US" dirty="0"/>
          </a:p>
        </p:txBody>
      </p:sp>
      <p:sp>
        <p:nvSpPr>
          <p:cNvPr id="3" name="عنصر نائب للمحتوى 2"/>
          <p:cNvSpPr>
            <a:spLocks noGrp="1"/>
          </p:cNvSpPr>
          <p:nvPr>
            <p:ph idx="1"/>
          </p:nvPr>
        </p:nvSpPr>
        <p:spPr/>
        <p:txBody>
          <a:bodyPr>
            <a:normAutofit/>
          </a:bodyPr>
          <a:lstStyle/>
          <a:p>
            <a:pPr marL="0" indent="0" algn="r" rtl="1">
              <a:lnSpc>
                <a:spcPct val="107000"/>
              </a:lnSpc>
              <a:spcAft>
                <a:spcPts val="800"/>
              </a:spcAft>
              <a:buNone/>
              <a:tabLst>
                <a:tab pos="3407410" algn="l"/>
                <a:tab pos="5274310" algn="r"/>
              </a:tabLst>
            </a:pPr>
            <a:r>
              <a:rPr lang="ar-SA" b="1" dirty="0" smtClean="0">
                <a:latin typeface="Calibri" panose="020F0502020204030204" pitchFamily="34" charset="0"/>
                <a:ea typeface="Calibri" panose="020F0502020204030204" pitchFamily="34" charset="0"/>
              </a:rPr>
              <a:t>كارل</a:t>
            </a:r>
            <a:r>
              <a:rPr lang="ar-SA" dirty="0" smtClean="0">
                <a:latin typeface="Calibri" panose="020F0502020204030204" pitchFamily="34" charset="0"/>
                <a:ea typeface="Calibri" panose="020F0502020204030204" pitchFamily="34" charset="0"/>
              </a:rPr>
              <a:t> </a:t>
            </a:r>
            <a:r>
              <a:rPr lang="ar-SA" b="1" dirty="0" err="1">
                <a:latin typeface="Calibri" panose="020F0502020204030204" pitchFamily="34" charset="0"/>
                <a:ea typeface="Calibri" panose="020F0502020204030204" pitchFamily="34" charset="0"/>
              </a:rPr>
              <a:t>فيرنكي</a:t>
            </a:r>
            <a:r>
              <a:rPr lang="ar-SA" dirty="0">
                <a:latin typeface="Calibri" panose="020F0502020204030204" pitchFamily="34" charset="0"/>
                <a:ea typeface="Calibri" panose="020F0502020204030204" pitchFamily="34" charset="0"/>
              </a:rPr>
              <a:t> (طبيب أعصاب </a:t>
            </a:r>
            <a:r>
              <a:rPr lang="ar-SA" dirty="0" smtClean="0">
                <a:latin typeface="Calibri" panose="020F0502020204030204" pitchFamily="34" charset="0"/>
                <a:ea typeface="Calibri" panose="020F0502020204030204" pitchFamily="34" charset="0"/>
              </a:rPr>
              <a:t>ألماني)</a:t>
            </a:r>
            <a:r>
              <a:rPr lang="ar-SA" dirty="0" smtClean="0">
                <a:latin typeface="Calibri" panose="020F0502020204030204" pitchFamily="34" charset="0"/>
                <a:ea typeface="Calibri" panose="020F0502020204030204" pitchFamily="34" charset="0"/>
                <a:cs typeface="Arial" panose="020B0604020202020204" pitchFamily="34" charset="0"/>
              </a:rPr>
              <a:t> </a:t>
            </a:r>
            <a:r>
              <a:rPr lang="ar-SA" dirty="0" smtClean="0">
                <a:latin typeface="Calibri" panose="020F0502020204030204" pitchFamily="34" charset="0"/>
                <a:ea typeface="Calibri" panose="020F0502020204030204" pitchFamily="34" charset="0"/>
              </a:rPr>
              <a:t>قام </a:t>
            </a:r>
            <a:r>
              <a:rPr lang="ar-SA" dirty="0">
                <a:latin typeface="Calibri" panose="020F0502020204030204" pitchFamily="34" charset="0"/>
                <a:ea typeface="Calibri" panose="020F0502020204030204" pitchFamily="34" charset="0"/>
              </a:rPr>
              <a:t>بكشف عن منطقة قريبة من مركز استقبال </a:t>
            </a:r>
            <a:r>
              <a:rPr lang="ar-SA" b="1" dirty="0">
                <a:latin typeface="Calibri" panose="020F0502020204030204" pitchFamily="34" charset="0"/>
                <a:ea typeface="Calibri" panose="020F0502020204030204" pitchFamily="34" charset="0"/>
              </a:rPr>
              <a:t>الحاسة</a:t>
            </a:r>
            <a:r>
              <a:rPr lang="ar-SA" dirty="0">
                <a:latin typeface="Calibri" panose="020F0502020204030204" pitchFamily="34" charset="0"/>
                <a:ea typeface="Calibri" panose="020F0502020204030204" pitchFamily="34" charset="0"/>
              </a:rPr>
              <a:t> </a:t>
            </a:r>
            <a:r>
              <a:rPr lang="ar-SA" b="1" dirty="0">
                <a:latin typeface="Calibri" panose="020F0502020204030204" pitchFamily="34" charset="0"/>
                <a:ea typeface="Calibri" panose="020F0502020204030204" pitchFamily="34" charset="0"/>
              </a:rPr>
              <a:t>السمعية</a:t>
            </a:r>
            <a:r>
              <a:rPr lang="ar-SA" dirty="0">
                <a:latin typeface="Calibri" panose="020F0502020204030204" pitchFamily="34" charset="0"/>
                <a:ea typeface="Calibri" panose="020F0502020204030204" pitchFamily="34" charset="0"/>
              </a:rPr>
              <a:t> وصرح بمسؤوليتها عن </a:t>
            </a:r>
            <a:r>
              <a:rPr lang="ar-SA" b="1" dirty="0">
                <a:latin typeface="Calibri" panose="020F0502020204030204" pitchFamily="34" charset="0"/>
                <a:ea typeface="Calibri" panose="020F0502020204030204" pitchFamily="34" charset="0"/>
              </a:rPr>
              <a:t>استيعاب</a:t>
            </a:r>
            <a:r>
              <a:rPr lang="ar-SA" dirty="0">
                <a:latin typeface="Calibri" panose="020F0502020204030204" pitchFamily="34" charset="0"/>
                <a:ea typeface="Calibri" panose="020F0502020204030204" pitchFamily="34" charset="0"/>
              </a:rPr>
              <a:t> </a:t>
            </a:r>
            <a:r>
              <a:rPr lang="ar-SA" dirty="0" smtClean="0">
                <a:latin typeface="Calibri" panose="020F0502020204030204" pitchFamily="34" charset="0"/>
                <a:ea typeface="Calibri" panose="020F0502020204030204" pitchFamily="34" charset="0"/>
              </a:rPr>
              <a:t>الحديث.</a:t>
            </a:r>
            <a:r>
              <a:rPr lang="ar-SA" dirty="0" smtClean="0">
                <a:latin typeface="Calibri" panose="020F0502020204030204" pitchFamily="34" charset="0"/>
                <a:ea typeface="Calibri" panose="020F0502020204030204" pitchFamily="34" charset="0"/>
                <a:cs typeface="Arial" panose="020B0604020202020204" pitchFamily="34" charset="0"/>
              </a:rPr>
              <a:t> </a:t>
            </a:r>
            <a:r>
              <a:rPr lang="ar-SA" dirty="0" smtClean="0">
                <a:latin typeface="Calibri" panose="020F0502020204030204" pitchFamily="34" charset="0"/>
                <a:ea typeface="Calibri" panose="020F0502020204030204" pitchFamily="34" charset="0"/>
              </a:rPr>
              <a:t>كما </a:t>
            </a:r>
            <a:r>
              <a:rPr lang="ar-SA" dirty="0">
                <a:latin typeface="Calibri" panose="020F0502020204030204" pitchFamily="34" charset="0"/>
                <a:ea typeface="Calibri" panose="020F0502020204030204" pitchFamily="34" charset="0"/>
              </a:rPr>
              <a:t>صرح ايضا أن هناك ارتباط بين منطقة استقبال السمع و منطقة </a:t>
            </a:r>
            <a:r>
              <a:rPr lang="ar-SA" dirty="0" err="1">
                <a:latin typeface="Calibri" panose="020F0502020204030204" pitchFamily="34" charset="0"/>
                <a:ea typeface="Calibri" panose="020F0502020204030204" pitchFamily="34" charset="0"/>
              </a:rPr>
              <a:t>فيرنكي</a:t>
            </a:r>
            <a:r>
              <a:rPr lang="ar-SA" dirty="0">
                <a:latin typeface="Calibri" panose="020F0502020204030204" pitchFamily="34" charset="0"/>
                <a:ea typeface="Calibri" panose="020F0502020204030204" pitchFamily="34" charset="0"/>
              </a:rPr>
              <a:t>, و هذا ما اثبته الدراسات فيما بعد</a:t>
            </a:r>
            <a:r>
              <a:rPr lang="ar-SA" dirty="0" smtClean="0">
                <a:latin typeface="Calibri" panose="020F0502020204030204" pitchFamily="34" charset="0"/>
                <a:ea typeface="Calibri" panose="020F0502020204030204" pitchFamily="34" charset="0"/>
              </a:rPr>
              <a:t>.</a:t>
            </a:r>
          </a:p>
          <a:p>
            <a:pPr marL="0" indent="0" algn="r" rtl="1">
              <a:lnSpc>
                <a:spcPct val="107000"/>
              </a:lnSpc>
              <a:spcAft>
                <a:spcPts val="800"/>
              </a:spcAft>
              <a:buNone/>
              <a:tabLst>
                <a:tab pos="3407410" algn="l"/>
                <a:tab pos="5274310" algn="r"/>
              </a:tabLst>
            </a:pPr>
            <a:r>
              <a:rPr lang="ar-SA" dirty="0">
                <a:latin typeface="Calibri" panose="020F0502020204030204" pitchFamily="34" charset="0"/>
                <a:ea typeface="Calibri" panose="020F0502020204030204" pitchFamily="34" charset="0"/>
              </a:rPr>
              <a:t>يعتقد </a:t>
            </a:r>
            <a:r>
              <a:rPr lang="ar-SA" dirty="0" err="1">
                <a:latin typeface="Calibri" panose="020F0502020204030204" pitchFamily="34" charset="0"/>
                <a:ea typeface="Calibri" panose="020F0502020204030204" pitchFamily="34" charset="0"/>
              </a:rPr>
              <a:t>فيرنكي</a:t>
            </a:r>
            <a:r>
              <a:rPr lang="ar-SA" dirty="0">
                <a:latin typeface="Calibri" panose="020F0502020204030204" pitchFamily="34" charset="0"/>
                <a:ea typeface="Calibri" panose="020F0502020204030204" pitchFamily="34" charset="0"/>
              </a:rPr>
              <a:t> أننا عندما </a:t>
            </a:r>
            <a:r>
              <a:rPr lang="ar-SA" b="1" dirty="0">
                <a:solidFill>
                  <a:srgbClr val="7030A0"/>
                </a:solidFill>
                <a:latin typeface="Calibri" panose="020F0502020204030204" pitchFamily="34" charset="0"/>
                <a:ea typeface="Calibri" panose="020F0502020204030204" pitchFamily="34" charset="0"/>
              </a:rPr>
              <a:t>نسمع</a:t>
            </a:r>
            <a:r>
              <a:rPr lang="ar-SA" dirty="0">
                <a:solidFill>
                  <a:srgbClr val="7030A0"/>
                </a:solidFill>
                <a:latin typeface="Calibri" panose="020F0502020204030204" pitchFamily="34" charset="0"/>
                <a:ea typeface="Calibri" panose="020F0502020204030204" pitchFamily="34" charset="0"/>
              </a:rPr>
              <a:t> </a:t>
            </a:r>
            <a:r>
              <a:rPr lang="ar-SA" dirty="0">
                <a:latin typeface="Calibri" panose="020F0502020204030204" pitchFamily="34" charset="0"/>
                <a:ea typeface="Calibri" panose="020F0502020204030204" pitchFamily="34" charset="0"/>
              </a:rPr>
              <a:t>كلمة ما، يمر الصوت من الأذن إلى مركز السمع ثم إلى منطقة </a:t>
            </a:r>
            <a:r>
              <a:rPr lang="ar-SA" dirty="0" err="1">
                <a:latin typeface="Calibri" panose="020F0502020204030204" pitchFamily="34" charset="0"/>
                <a:ea typeface="Calibri" panose="020F0502020204030204" pitchFamily="34" charset="0"/>
              </a:rPr>
              <a:t>فيرنكي</a:t>
            </a:r>
            <a:r>
              <a:rPr lang="ar-SA" dirty="0">
                <a:latin typeface="Calibri" panose="020F0502020204030204" pitchFamily="34" charset="0"/>
                <a:ea typeface="Calibri" panose="020F0502020204030204" pitchFamily="34" charset="0"/>
              </a:rPr>
              <a:t> ليتم استيعابه هناك</a:t>
            </a:r>
            <a:r>
              <a:rPr lang="ar-SA" dirty="0" smtClean="0">
                <a:latin typeface="Calibri" panose="020F0502020204030204" pitchFamily="34" charset="0"/>
                <a:ea typeface="Calibri" panose="020F0502020204030204" pitchFamily="34" charset="0"/>
              </a:rPr>
              <a:t>.</a:t>
            </a:r>
            <a:endParaRPr lang="en-US" dirty="0">
              <a:latin typeface="Calibri" panose="020F0502020204030204" pitchFamily="34" charset="0"/>
              <a:ea typeface="Calibri" panose="020F0502020204030204" pitchFamily="34" charset="0"/>
            </a:endParaRPr>
          </a:p>
          <a:p>
            <a:pPr marL="0" indent="0" algn="r" rtl="1">
              <a:lnSpc>
                <a:spcPct val="107000"/>
              </a:lnSpc>
              <a:spcAft>
                <a:spcPts val="800"/>
              </a:spcAft>
              <a:buNone/>
              <a:tabLst>
                <a:tab pos="3407410" algn="l"/>
                <a:tab pos="5274310" algn="r"/>
              </a:tabLst>
            </a:pPr>
            <a:r>
              <a:rPr lang="ar-SA" dirty="0">
                <a:latin typeface="Calibri" panose="020F0502020204030204" pitchFamily="34" charset="0"/>
                <a:ea typeface="Calibri" panose="020F0502020204030204" pitchFamily="34" charset="0"/>
              </a:rPr>
              <a:t>اما عند </a:t>
            </a:r>
            <a:r>
              <a:rPr lang="ar-SA" b="1" dirty="0">
                <a:solidFill>
                  <a:srgbClr val="7030A0"/>
                </a:solidFill>
                <a:latin typeface="Calibri" panose="020F0502020204030204" pitchFamily="34" charset="0"/>
                <a:ea typeface="Calibri" panose="020F0502020204030204" pitchFamily="34" charset="0"/>
              </a:rPr>
              <a:t>القراءة</a:t>
            </a:r>
            <a:r>
              <a:rPr lang="ar-SA" dirty="0">
                <a:latin typeface="Calibri" panose="020F0502020204030204" pitchFamily="34" charset="0"/>
                <a:ea typeface="Calibri" panose="020F0502020204030204" pitchFamily="34" charset="0"/>
              </a:rPr>
              <a:t>، تنتقل المعلومات من العين إلى المنطقة البصرية للقشرة (الفص القذالي) ومن ثم إلى </a:t>
            </a:r>
            <a:r>
              <a:rPr lang="ar-SA" b="1" dirty="0">
                <a:latin typeface="Calibri" panose="020F0502020204030204" pitchFamily="34" charset="0"/>
                <a:ea typeface="Calibri" panose="020F0502020204030204" pitchFamily="34" charset="0"/>
              </a:rPr>
              <a:t>التلفيف الزاوي </a:t>
            </a:r>
            <a:r>
              <a:rPr lang="ar-SA" dirty="0">
                <a:latin typeface="Calibri" panose="020F0502020204030204" pitchFamily="34" charset="0"/>
                <a:ea typeface="Calibri" panose="020F0502020204030204" pitchFamily="34" charset="0"/>
              </a:rPr>
              <a:t>ليتم تحويل المعلومات البصرية إلى شكل آخر. وأخيرًا، تصل إلى منطقة </a:t>
            </a:r>
            <a:r>
              <a:rPr lang="ar-SA" dirty="0" err="1">
                <a:latin typeface="Calibri" panose="020F0502020204030204" pitchFamily="34" charset="0"/>
                <a:ea typeface="Calibri" panose="020F0502020204030204" pitchFamily="34" charset="0"/>
              </a:rPr>
              <a:t>فيرنكي</a:t>
            </a:r>
            <a:r>
              <a:rPr lang="ar-SA" dirty="0" smtClean="0">
                <a:latin typeface="Calibri" panose="020F0502020204030204" pitchFamily="34" charset="0"/>
                <a:ea typeface="Calibri" panose="020F0502020204030204" pitchFamily="34" charset="0"/>
              </a:rPr>
              <a:t>.</a:t>
            </a:r>
            <a:endParaRPr lang="en-US" dirty="0">
              <a:latin typeface="Calibri" panose="020F0502020204030204" pitchFamily="34" charset="0"/>
              <a:ea typeface="Calibri" panose="020F0502020204030204" pitchFamily="34" charset="0"/>
              <a:cs typeface="Arial" panose="020B0604020202020204" pitchFamily="34" charset="0"/>
            </a:endParaRPr>
          </a:p>
          <a:p>
            <a:pPr marL="0" indent="0">
              <a:buNone/>
            </a:pPr>
            <a:endParaRPr lang="en-US" dirty="0"/>
          </a:p>
        </p:txBody>
      </p:sp>
    </p:spTree>
    <p:extLst>
      <p:ext uri="{BB962C8B-B14F-4D97-AF65-F5344CB8AC3E}">
        <p14:creationId xmlns:p14="http://schemas.microsoft.com/office/powerpoint/2010/main" val="2945605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457200"/>
            <a:ext cx="9782801" cy="5715000"/>
          </a:xfrm>
        </p:spPr>
        <p:txBody>
          <a:bodyPr>
            <a:normAutofit/>
          </a:bodyPr>
          <a:lstStyle/>
          <a:p>
            <a:pPr marL="0" indent="0" algn="r">
              <a:buNone/>
            </a:pPr>
            <a:endParaRPr lang="ar-SA" dirty="0" smtClean="0"/>
          </a:p>
          <a:p>
            <a:pPr marL="0" indent="0" algn="r">
              <a:buNone/>
            </a:pPr>
            <a:r>
              <a:rPr lang="ar-SA" dirty="0" smtClean="0"/>
              <a:t>كما </a:t>
            </a:r>
            <a:r>
              <a:rPr lang="ar-SA" dirty="0"/>
              <a:t>افترض </a:t>
            </a:r>
            <a:r>
              <a:rPr lang="ar-SA" dirty="0" err="1"/>
              <a:t>فيرنكي</a:t>
            </a:r>
            <a:r>
              <a:rPr lang="ar-SA" dirty="0"/>
              <a:t> أيضا ان اثناء القراءة المسموعة تقوم </a:t>
            </a:r>
            <a:r>
              <a:rPr lang="ar-SA" b="1" dirty="0">
                <a:solidFill>
                  <a:srgbClr val="C00000"/>
                </a:solidFill>
              </a:rPr>
              <a:t>الحزمة المقوسة </a:t>
            </a:r>
            <a:r>
              <a:rPr lang="ar-SA" dirty="0"/>
              <a:t>(التي تربط منطقة </a:t>
            </a:r>
            <a:r>
              <a:rPr lang="ar-SA" dirty="0" err="1"/>
              <a:t>فيرنكي</a:t>
            </a:r>
            <a:r>
              <a:rPr lang="ar-SA" dirty="0"/>
              <a:t> بمنطقة </a:t>
            </a:r>
            <a:r>
              <a:rPr lang="ar-SA" dirty="0" err="1"/>
              <a:t>بروكا</a:t>
            </a:r>
            <a:r>
              <a:rPr lang="ar-SA" dirty="0"/>
              <a:t>) بأرسال المعلومات </a:t>
            </a:r>
            <a:r>
              <a:rPr lang="ar-SA" b="1" dirty="0"/>
              <a:t>المقروءة</a:t>
            </a:r>
            <a:r>
              <a:rPr lang="ar-SA" dirty="0"/>
              <a:t> الى منطقة </a:t>
            </a:r>
            <a:r>
              <a:rPr lang="ar-SA" dirty="0" err="1"/>
              <a:t>بروكا</a:t>
            </a:r>
            <a:r>
              <a:rPr lang="ar-SA" dirty="0"/>
              <a:t> لكي تنطق</a:t>
            </a:r>
            <a:r>
              <a:rPr lang="ar-SA" dirty="0" smtClean="0"/>
              <a:t>.</a:t>
            </a:r>
          </a:p>
          <a:p>
            <a:pPr marL="0" indent="0" algn="r">
              <a:buNone/>
            </a:pPr>
            <a:r>
              <a:rPr lang="ar-SA" dirty="0" smtClean="0"/>
              <a:t>______________________________________________</a:t>
            </a:r>
            <a:endParaRPr lang="en-US" dirty="0"/>
          </a:p>
          <a:p>
            <a:pPr marL="0" indent="0" algn="r" rtl="1">
              <a:lnSpc>
                <a:spcPct val="107000"/>
              </a:lnSpc>
              <a:spcAft>
                <a:spcPts val="800"/>
              </a:spcAft>
              <a:buNone/>
              <a:tabLst>
                <a:tab pos="3407410" algn="l"/>
                <a:tab pos="5274310" algn="r"/>
              </a:tabLst>
            </a:pPr>
            <a:r>
              <a:rPr lang="ar-SA" sz="3200" b="1" dirty="0">
                <a:solidFill>
                  <a:srgbClr val="FF0000"/>
                </a:solidFill>
                <a:latin typeface="Arial" panose="020B0604020202020204" pitchFamily="34" charset="0"/>
                <a:ea typeface="Calibri" panose="020F0502020204030204" pitchFamily="34" charset="0"/>
              </a:rPr>
              <a:t>التعويض الوظيفي</a:t>
            </a:r>
            <a:r>
              <a:rPr lang="ar-SA" sz="3200" b="1" dirty="0" smtClean="0">
                <a:solidFill>
                  <a:srgbClr val="FF0000"/>
                </a:solidFill>
                <a:latin typeface="Arial" panose="020B0604020202020204" pitchFamily="34" charset="0"/>
                <a:ea typeface="Calibri" panose="020F0502020204030204" pitchFamily="34" charset="0"/>
              </a:rPr>
              <a:t>:</a:t>
            </a:r>
            <a:endParaRPr lang="en-US" sz="3200" dirty="0">
              <a:latin typeface="Arial" panose="020B060402020202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tabLst>
                <a:tab pos="3407410" algn="l"/>
                <a:tab pos="5274310" algn="r"/>
              </a:tabLst>
            </a:pPr>
            <a:r>
              <a:rPr lang="ar-SA" dirty="0">
                <a:latin typeface="Arial" panose="020B0604020202020204" pitchFamily="34" charset="0"/>
                <a:ea typeface="Calibri" panose="020F0502020204030204" pitchFamily="34" charset="0"/>
              </a:rPr>
              <a:t>بما أن الدماغ يعمل كجزء واحد، فإن كمية الأنسجة هي المهمة وليست مراكز الدماغ</a:t>
            </a:r>
            <a:r>
              <a:rPr lang="ar-SA" dirty="0" smtClean="0">
                <a:latin typeface="Arial" panose="020B0604020202020204" pitchFamily="34" charset="0"/>
                <a:ea typeface="Calibri" panose="020F0502020204030204" pitchFamily="34" charset="0"/>
              </a:rPr>
              <a:t>.</a:t>
            </a:r>
            <a:endParaRPr lang="en-US" dirty="0">
              <a:latin typeface="Arial" panose="020B060402020202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tabLst>
                <a:tab pos="3407410" algn="l"/>
                <a:tab pos="5274310" algn="r"/>
              </a:tabLst>
            </a:pPr>
            <a:r>
              <a:rPr lang="ar-SA" dirty="0">
                <a:latin typeface="Arial" panose="020B0604020202020204" pitchFamily="34" charset="0"/>
                <a:ea typeface="Calibri" panose="020F0502020204030204" pitchFamily="34" charset="0"/>
              </a:rPr>
              <a:t>في حالة وجود تلف في مناطق معينة من الدماغ، فإن الدماغ </a:t>
            </a:r>
            <a:r>
              <a:rPr lang="ar-SA" b="1" dirty="0">
                <a:solidFill>
                  <a:srgbClr val="002060"/>
                </a:solidFill>
                <a:latin typeface="Arial" panose="020B0604020202020204" pitchFamily="34" charset="0"/>
                <a:ea typeface="Calibri" panose="020F0502020204030204" pitchFamily="34" charset="0"/>
              </a:rPr>
              <a:t>يسكن</a:t>
            </a:r>
            <a:r>
              <a:rPr lang="ar-SA" b="1" dirty="0">
                <a:latin typeface="Arial" panose="020B0604020202020204" pitchFamily="34" charset="0"/>
                <a:ea typeface="Calibri" panose="020F0502020204030204" pitchFamily="34" charset="0"/>
              </a:rPr>
              <a:t> </a:t>
            </a:r>
            <a:r>
              <a:rPr lang="ar-SA" dirty="0">
                <a:latin typeface="Arial" panose="020B0604020202020204" pitchFamily="34" charset="0"/>
                <a:ea typeface="Calibri" panose="020F0502020204030204" pitchFamily="34" charset="0"/>
              </a:rPr>
              <a:t>وظائف هذه المواقع المتضررة الى مناطق أخرى أو يشاركها مع المناطق المستخدمة. (</a:t>
            </a:r>
            <a:r>
              <a:rPr lang="ar-SA" b="1" dirty="0" smtClean="0">
                <a:solidFill>
                  <a:srgbClr val="7030A0"/>
                </a:solidFill>
                <a:latin typeface="Arial" panose="020B0604020202020204" pitchFamily="34" charset="0"/>
                <a:ea typeface="Calibri" panose="020F0502020204030204" pitchFamily="34" charset="0"/>
              </a:rPr>
              <a:t>لدونة الدماغ)</a:t>
            </a:r>
            <a:endParaRPr lang="en-US" b="1" dirty="0">
              <a:solidFill>
                <a:srgbClr val="7030A0"/>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240339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791200"/>
          </a:xfrm>
        </p:spPr>
        <p:txBody>
          <a:bodyPr>
            <a:normAutofit/>
          </a:bodyPr>
          <a:lstStyle/>
          <a:p>
            <a:pPr marL="0" indent="0" algn="r" rtl="1">
              <a:spcAft>
                <a:spcPts val="800"/>
              </a:spcAft>
              <a:buNone/>
              <a:tabLst>
                <a:tab pos="3407410" algn="l"/>
                <a:tab pos="5274310" algn="r"/>
              </a:tabLst>
            </a:pPr>
            <a:r>
              <a:rPr lang="ar-SA" b="1" dirty="0">
                <a:latin typeface="Calibri" panose="020F0502020204030204" pitchFamily="34" charset="0"/>
                <a:ea typeface="Calibri" panose="020F0502020204030204" pitchFamily="34" charset="0"/>
              </a:rPr>
              <a:t>عند تلف او تضرر الجانب الايسر, تقوم ادمغة الأطفال بنقل وظائف اللغة الى النصف الأيمن من </a:t>
            </a:r>
            <a:r>
              <a:rPr lang="ar-SA" b="1" dirty="0" smtClean="0">
                <a:latin typeface="Calibri" panose="020F0502020204030204" pitchFamily="34" charset="0"/>
                <a:ea typeface="Calibri" panose="020F0502020204030204" pitchFamily="34" charset="0"/>
              </a:rPr>
              <a:t>المخ.</a:t>
            </a:r>
            <a:r>
              <a:rPr lang="ar-SA" dirty="0" smtClean="0">
                <a:latin typeface="Calibri" panose="020F0502020204030204" pitchFamily="34" charset="0"/>
                <a:ea typeface="Calibri" panose="020F0502020204030204" pitchFamily="34" charset="0"/>
              </a:rPr>
              <a:t> حيانا </a:t>
            </a:r>
            <a:r>
              <a:rPr lang="ar-SA" dirty="0">
                <a:latin typeface="Calibri" panose="020F0502020204030204" pitchFamily="34" charset="0"/>
                <a:ea typeface="Calibri" panose="020F0502020204030204" pitchFamily="34" charset="0"/>
              </a:rPr>
              <a:t>يحدث هذا عند البالغين ايضا</a:t>
            </a:r>
            <a:r>
              <a:rPr lang="ar-SA" dirty="0" smtClean="0">
                <a:latin typeface="Calibri" panose="020F0502020204030204" pitchFamily="34" charset="0"/>
                <a:ea typeface="Calibri" panose="020F0502020204030204" pitchFamily="34" charset="0"/>
              </a:rPr>
              <a:t>. </a:t>
            </a:r>
            <a:r>
              <a:rPr lang="ar-SA" dirty="0">
                <a:latin typeface="Calibri" panose="020F0502020204030204" pitchFamily="34" charset="0"/>
                <a:ea typeface="Calibri" panose="020F0502020204030204" pitchFamily="34" charset="0"/>
              </a:rPr>
              <a:t>كما يقوم </a:t>
            </a:r>
            <a:r>
              <a:rPr lang="ar-SA" b="1" dirty="0">
                <a:latin typeface="Calibri" panose="020F0502020204030204" pitchFamily="34" charset="0"/>
                <a:ea typeface="Calibri" panose="020F0502020204030204" pitchFamily="34" charset="0"/>
              </a:rPr>
              <a:t>بتوكيل</a:t>
            </a:r>
            <a:r>
              <a:rPr lang="ar-SA" dirty="0">
                <a:latin typeface="Calibri" panose="020F0502020204030204" pitchFamily="34" charset="0"/>
                <a:ea typeface="Calibri" panose="020F0502020204030204" pitchFamily="34" charset="0"/>
              </a:rPr>
              <a:t> وظائف اللغة الى منطقة </a:t>
            </a:r>
            <a:r>
              <a:rPr lang="ar-SA" b="1" dirty="0">
                <a:solidFill>
                  <a:srgbClr val="002060"/>
                </a:solidFill>
                <a:latin typeface="Calibri" panose="020F0502020204030204" pitchFamily="34" charset="0"/>
                <a:ea typeface="Calibri" panose="020F0502020204030204" pitchFamily="34" charset="0"/>
              </a:rPr>
              <a:t>الرؤية</a:t>
            </a:r>
            <a:r>
              <a:rPr lang="ar-SA" dirty="0">
                <a:solidFill>
                  <a:srgbClr val="002060"/>
                </a:solidFill>
                <a:latin typeface="Calibri" panose="020F0502020204030204" pitchFamily="34" charset="0"/>
                <a:ea typeface="Calibri" panose="020F0502020204030204" pitchFamily="34" charset="0"/>
              </a:rPr>
              <a:t> </a:t>
            </a:r>
            <a:r>
              <a:rPr lang="ar-SA" dirty="0">
                <a:latin typeface="Calibri" panose="020F0502020204030204" pitchFamily="34" charset="0"/>
                <a:ea typeface="Calibri" panose="020F0502020204030204" pitchFamily="34" charset="0"/>
              </a:rPr>
              <a:t>عند كفيفي البصر.</a:t>
            </a:r>
            <a:endParaRPr lang="en-US" sz="2400" dirty="0">
              <a:latin typeface="Calibri" panose="020F050202020403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tabLst>
                <a:tab pos="3407410" algn="l"/>
                <a:tab pos="5274310" algn="r"/>
              </a:tabLst>
            </a:pPr>
            <a:r>
              <a:rPr lang="ar-SA" sz="2200" b="1" dirty="0" smtClean="0">
                <a:latin typeface="Calibri" panose="020F0502020204030204" pitchFamily="34" charset="0"/>
                <a:ea typeface="Calibri" panose="020F0502020204030204" pitchFamily="34" charset="0"/>
              </a:rPr>
              <a:t>_____________________________________________________________</a:t>
            </a:r>
            <a:endParaRPr lang="ar-SA" sz="3600" b="1" dirty="0" smtClean="0">
              <a:latin typeface="Calibri" panose="020F0502020204030204" pitchFamily="34" charset="0"/>
              <a:ea typeface="Calibri" panose="020F0502020204030204" pitchFamily="34" charset="0"/>
            </a:endParaRPr>
          </a:p>
          <a:p>
            <a:pPr marL="0" indent="0" algn="r" rtl="1">
              <a:lnSpc>
                <a:spcPct val="107000"/>
              </a:lnSpc>
              <a:spcAft>
                <a:spcPts val="800"/>
              </a:spcAft>
              <a:buNone/>
              <a:tabLst>
                <a:tab pos="3407410" algn="l"/>
                <a:tab pos="5274310" algn="r"/>
              </a:tabLst>
            </a:pPr>
            <a:r>
              <a:rPr lang="ar-SA" sz="3600" b="1" dirty="0" smtClean="0">
                <a:solidFill>
                  <a:srgbClr val="FF0000"/>
                </a:solidFill>
                <a:latin typeface="Calibri" panose="020F0502020204030204" pitchFamily="34" charset="0"/>
                <a:ea typeface="Calibri" panose="020F0502020204030204" pitchFamily="34" charset="0"/>
              </a:rPr>
              <a:t>ثنائية </a:t>
            </a:r>
            <a:r>
              <a:rPr lang="ar-SA" sz="3600" b="1" dirty="0">
                <a:solidFill>
                  <a:srgbClr val="FF0000"/>
                </a:solidFill>
                <a:latin typeface="Calibri" panose="020F0502020204030204" pitchFamily="34" charset="0"/>
                <a:ea typeface="Calibri" panose="020F0502020204030204" pitchFamily="34" charset="0"/>
              </a:rPr>
              <a:t>اللغة</a:t>
            </a:r>
            <a:r>
              <a:rPr lang="ar-SA" sz="3600" b="1" dirty="0" smtClean="0">
                <a:solidFill>
                  <a:srgbClr val="FF0000"/>
                </a:solidFill>
                <a:latin typeface="Calibri" panose="020F0502020204030204" pitchFamily="34" charset="0"/>
                <a:ea typeface="Calibri" panose="020F0502020204030204" pitchFamily="34" charset="0"/>
              </a:rPr>
              <a:t>:</a:t>
            </a:r>
            <a:endParaRPr lang="en-US" sz="1600" dirty="0">
              <a:latin typeface="Calibri" panose="020F050202020403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tabLst>
                <a:tab pos="3407410" algn="l"/>
                <a:tab pos="5274310" algn="r"/>
              </a:tabLst>
            </a:pPr>
            <a:r>
              <a:rPr lang="ar-SA" dirty="0">
                <a:latin typeface="Calibri" panose="020F0502020204030204" pitchFamily="34" charset="0"/>
                <a:ea typeface="Calibri" panose="020F0502020204030204" pitchFamily="34" charset="0"/>
              </a:rPr>
              <a:t>كانت هناك خلافات حول ثنائية اللغة فيما يتعلق بتوزيع وظائف المخ.</a:t>
            </a:r>
            <a:endParaRPr lang="en-US" dirty="0">
              <a:latin typeface="Calibri" panose="020F0502020204030204" pitchFamily="34" charset="0"/>
              <a:ea typeface="Calibri" panose="020F0502020204030204" pitchFamily="34" charset="0"/>
              <a:cs typeface="Arial" panose="020B0604020202020204" pitchFamily="34" charset="0"/>
            </a:endParaRPr>
          </a:p>
          <a:p>
            <a:pPr marL="0" indent="0" algn="r" rtl="1">
              <a:lnSpc>
                <a:spcPct val="107000"/>
              </a:lnSpc>
              <a:spcAft>
                <a:spcPts val="800"/>
              </a:spcAft>
              <a:buNone/>
              <a:tabLst>
                <a:tab pos="3407410" algn="l"/>
                <a:tab pos="5274310" algn="r"/>
              </a:tabLst>
            </a:pPr>
            <a:r>
              <a:rPr lang="ar-SA" dirty="0">
                <a:latin typeface="Calibri" panose="020F0502020204030204" pitchFamily="34" charset="0"/>
                <a:ea typeface="Calibri" panose="020F0502020204030204" pitchFamily="34" charset="0"/>
              </a:rPr>
              <a:t>جادل البعض بأن نصف المخ الأيمن يشارك الى حد ما. وادعى آخرون أن كل نصف من الدماغ توكل اليه أحد اللغتين (</a:t>
            </a:r>
            <a:r>
              <a:rPr lang="ar-SA" b="1" dirty="0">
                <a:solidFill>
                  <a:srgbClr val="0070C0"/>
                </a:solidFill>
                <a:latin typeface="Calibri" panose="020F0502020204030204" pitchFamily="34" charset="0"/>
                <a:ea typeface="Calibri" panose="020F0502020204030204" pitchFamily="34" charset="0"/>
              </a:rPr>
              <a:t>على سبيل المثال</a:t>
            </a:r>
            <a:r>
              <a:rPr lang="ar-SA" dirty="0">
                <a:latin typeface="Calibri" panose="020F0502020204030204" pitchFamily="34" charset="0"/>
                <a:ea typeface="Calibri" panose="020F0502020204030204" pitchFamily="34" charset="0"/>
              </a:rPr>
              <a:t>، في حالة فقدان لغة واحدة بعد السكتات الدماغية). </a:t>
            </a:r>
            <a:r>
              <a:rPr lang="ar-SA" dirty="0" smtClean="0">
                <a:latin typeface="Calibri" panose="020F0502020204030204" pitchFamily="34" charset="0"/>
                <a:ea typeface="Calibri" panose="020F0502020204030204" pitchFamily="34" charset="0"/>
              </a:rPr>
              <a:t>ومع </a:t>
            </a:r>
            <a:r>
              <a:rPr lang="ar-SA" dirty="0">
                <a:latin typeface="Calibri" panose="020F0502020204030204" pitchFamily="34" charset="0"/>
                <a:ea typeface="Calibri" panose="020F0502020204030204" pitchFamily="34" charset="0"/>
              </a:rPr>
              <a:t>ذلك، فإن غالبية الدراسات رفضت فرضية مشاركة النصف الأيمن.</a:t>
            </a:r>
            <a:endParaRPr lang="en-US" sz="2400" dirty="0">
              <a:latin typeface="Calibri" panose="020F0502020204030204" pitchFamily="34" charset="0"/>
              <a:ea typeface="Calibri" panose="020F0502020204030204" pitchFamily="34" charset="0"/>
              <a:cs typeface="Arial" panose="020B0604020202020204" pitchFamily="34" charset="0"/>
            </a:endParaRPr>
          </a:p>
          <a:p>
            <a:pPr marL="0" indent="0" algn="r">
              <a:buNone/>
            </a:pPr>
            <a:endParaRPr lang="en-US" dirty="0"/>
          </a:p>
        </p:txBody>
      </p:sp>
    </p:spTree>
    <p:extLst>
      <p:ext uri="{BB962C8B-B14F-4D97-AF65-F5344CB8AC3E}">
        <p14:creationId xmlns:p14="http://schemas.microsoft.com/office/powerpoint/2010/main" val="34159073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solidFill>
                  <a:srgbClr val="FF0000"/>
                </a:solidFill>
              </a:rPr>
              <a:t>اضطرابات اللغة</a:t>
            </a:r>
            <a:r>
              <a:rPr lang="ar-SA" b="1" dirty="0" smtClean="0">
                <a:solidFill>
                  <a:srgbClr val="FF0000"/>
                </a:solidFill>
              </a:rPr>
              <a:t>:</a:t>
            </a:r>
            <a:endParaRPr lang="en-US" dirty="0"/>
          </a:p>
        </p:txBody>
      </p:sp>
      <p:sp>
        <p:nvSpPr>
          <p:cNvPr id="3" name="عنصر نائب للمحتوى 2"/>
          <p:cNvSpPr>
            <a:spLocks noGrp="1"/>
          </p:cNvSpPr>
          <p:nvPr>
            <p:ph idx="1"/>
          </p:nvPr>
        </p:nvSpPr>
        <p:spPr/>
        <p:txBody>
          <a:bodyPr>
            <a:normAutofit/>
          </a:bodyPr>
          <a:lstStyle/>
          <a:p>
            <a:pPr marL="0" indent="0" algn="r" rtl="1">
              <a:spcAft>
                <a:spcPts val="800"/>
              </a:spcAft>
              <a:buNone/>
              <a:tabLst>
                <a:tab pos="3407410" algn="l"/>
                <a:tab pos="5274310" algn="r"/>
              </a:tabLst>
            </a:pPr>
            <a:r>
              <a:rPr lang="ar-SA" sz="3200" b="1" dirty="0" smtClean="0">
                <a:solidFill>
                  <a:srgbClr val="7030A0"/>
                </a:solidFill>
                <a:latin typeface="Calibri" panose="020F0502020204030204" pitchFamily="34" charset="0"/>
                <a:ea typeface="Calibri" panose="020F0502020204030204" pitchFamily="34" charset="0"/>
              </a:rPr>
              <a:t>علم </a:t>
            </a:r>
            <a:r>
              <a:rPr lang="ar-SA" sz="3200" b="1" dirty="0">
                <a:solidFill>
                  <a:srgbClr val="7030A0"/>
                </a:solidFill>
                <a:latin typeface="Calibri" panose="020F0502020204030204" pitchFamily="34" charset="0"/>
                <a:ea typeface="Calibri" panose="020F0502020204030204" pitchFamily="34" charset="0"/>
              </a:rPr>
              <a:t>فقدان اللغة:</a:t>
            </a:r>
            <a:endParaRPr lang="en-US" sz="3200" dirty="0">
              <a:solidFill>
                <a:srgbClr val="7030A0"/>
              </a:solidFill>
              <a:latin typeface="Calibri" panose="020F0502020204030204" pitchFamily="34" charset="0"/>
              <a:ea typeface="Calibri" panose="020F0502020204030204" pitchFamily="34" charset="0"/>
              <a:cs typeface="Arial" panose="020B0604020202020204" pitchFamily="34" charset="0"/>
            </a:endParaRPr>
          </a:p>
          <a:p>
            <a:pPr marL="0" indent="0" algn="r" rtl="1">
              <a:spcAft>
                <a:spcPts val="800"/>
              </a:spcAft>
              <a:buNone/>
              <a:tabLst>
                <a:tab pos="3407410" algn="l"/>
                <a:tab pos="5274310" algn="r"/>
              </a:tabLst>
            </a:pPr>
            <a:r>
              <a:rPr lang="ar-SA" sz="3200" dirty="0">
                <a:latin typeface="Calibri" panose="020F0502020204030204" pitchFamily="34" charset="0"/>
                <a:ea typeface="Calibri" panose="020F0502020204030204" pitchFamily="34" charset="0"/>
              </a:rPr>
              <a:t>يشير إلى اضطراب اللغة المكتسبة المعروف باسم “</a:t>
            </a:r>
            <a:r>
              <a:rPr lang="ar-SA" sz="3200" b="1" dirty="0">
                <a:solidFill>
                  <a:srgbClr val="C00000"/>
                </a:solidFill>
                <a:latin typeface="Calibri" panose="020F0502020204030204" pitchFamily="34" charset="0"/>
                <a:ea typeface="Calibri" panose="020F0502020204030204" pitchFamily="34" charset="0"/>
              </a:rPr>
              <a:t>الحبسة</a:t>
            </a:r>
            <a:r>
              <a:rPr lang="ar-SA" sz="3200" dirty="0">
                <a:latin typeface="Calibri" panose="020F0502020204030204" pitchFamily="34" charset="0"/>
                <a:ea typeface="Calibri" panose="020F0502020204030204" pitchFamily="34" charset="0"/>
              </a:rPr>
              <a:t>" (فقدان اللغة نتيجة للضرر في الدماغ).</a:t>
            </a:r>
          </a:p>
          <a:p>
            <a:pPr marL="0" indent="0" algn="r" rtl="1">
              <a:spcAft>
                <a:spcPts val="800"/>
              </a:spcAft>
              <a:buNone/>
              <a:tabLst>
                <a:tab pos="3407410" algn="l"/>
                <a:tab pos="5274310" algn="r"/>
              </a:tabLst>
            </a:pPr>
            <a:endParaRPr lang="en-US" sz="3200" dirty="0">
              <a:latin typeface="Calibri" panose="020F0502020204030204" pitchFamily="34" charset="0"/>
              <a:ea typeface="Calibri" panose="020F0502020204030204" pitchFamily="34" charset="0"/>
              <a:cs typeface="Arial" panose="020B0604020202020204" pitchFamily="34" charset="0"/>
            </a:endParaRPr>
          </a:p>
          <a:p>
            <a:pPr marL="0" indent="0" algn="r">
              <a:buNone/>
            </a:pPr>
            <a:r>
              <a:rPr lang="ar-SA" sz="3200" dirty="0">
                <a:latin typeface="Calibri" panose="020F0502020204030204" pitchFamily="34" charset="0"/>
                <a:ea typeface="Calibri" panose="020F0502020204030204" pitchFamily="34" charset="0"/>
              </a:rPr>
              <a:t>يرتبط نوع آخر من الاضطرابات بتطور اللغة المعروف باسم </a:t>
            </a:r>
            <a:r>
              <a:rPr lang="ar-SA" sz="3200" b="1" dirty="0">
                <a:solidFill>
                  <a:srgbClr val="C00000"/>
                </a:solidFill>
                <a:latin typeface="Calibri" panose="020F0502020204030204" pitchFamily="34" charset="0"/>
                <a:ea typeface="Calibri" panose="020F0502020204030204" pitchFamily="34" charset="0"/>
              </a:rPr>
              <a:t>عسر القراءة </a:t>
            </a:r>
            <a:r>
              <a:rPr lang="ar-SA" sz="3200" dirty="0">
                <a:latin typeface="Calibri" panose="020F0502020204030204" pitchFamily="34" charset="0"/>
                <a:ea typeface="Calibri" panose="020F0502020204030204" pitchFamily="34" charset="0"/>
              </a:rPr>
              <a:t>(هو اضطراب التعلم الذي يؤثر على القدرة على القراءة والتهجئة والكتابة والتحدث بطلاقة).</a:t>
            </a:r>
            <a:endParaRPr lang="en-US" sz="3200" dirty="0"/>
          </a:p>
          <a:p>
            <a:pPr marL="0" indent="0">
              <a:buNone/>
            </a:pPr>
            <a:endParaRPr lang="en-US" sz="3200" dirty="0"/>
          </a:p>
        </p:txBody>
      </p:sp>
    </p:spTree>
    <p:extLst>
      <p:ext uri="{BB962C8B-B14F-4D97-AF65-F5344CB8AC3E}">
        <p14:creationId xmlns:p14="http://schemas.microsoft.com/office/powerpoint/2010/main" val="1627610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latin typeface="Calibri" panose="020F0502020204030204" pitchFamily="34" charset="0"/>
                <a:ea typeface="Calibri" panose="020F0502020204030204" pitchFamily="34" charset="0"/>
              </a:rPr>
              <a:t>1-</a:t>
            </a:r>
            <a:r>
              <a:rPr lang="ar-SA" b="1" dirty="0">
                <a:solidFill>
                  <a:srgbClr val="7030A0"/>
                </a:solidFill>
                <a:latin typeface="Calibri" panose="020F0502020204030204" pitchFamily="34" charset="0"/>
                <a:ea typeface="Calibri" panose="020F0502020204030204" pitchFamily="34" charset="0"/>
              </a:rPr>
              <a:t>حبسة </a:t>
            </a:r>
            <a:r>
              <a:rPr lang="ar-SA" b="1" dirty="0" err="1">
                <a:solidFill>
                  <a:srgbClr val="7030A0"/>
                </a:solidFill>
                <a:latin typeface="Calibri" panose="020F0502020204030204" pitchFamily="34" charset="0"/>
                <a:ea typeface="Calibri" panose="020F0502020204030204" pitchFamily="34" charset="0"/>
              </a:rPr>
              <a:t>بروكا</a:t>
            </a:r>
            <a:r>
              <a:rPr lang="ar-SA" b="1" dirty="0">
                <a:solidFill>
                  <a:srgbClr val="7030A0"/>
                </a:solidFill>
                <a:latin typeface="Calibri" panose="020F0502020204030204" pitchFamily="34" charset="0"/>
                <a:ea typeface="Calibri" panose="020F0502020204030204" pitchFamily="34" charset="0"/>
              </a:rPr>
              <a:t>:</a:t>
            </a:r>
            <a:r>
              <a:rPr lang="ar-SA" dirty="0">
                <a:solidFill>
                  <a:srgbClr val="7030A0"/>
                </a:solidFill>
                <a:latin typeface="Calibri" panose="020F0502020204030204" pitchFamily="34" charset="0"/>
                <a:ea typeface="Calibri" panose="020F0502020204030204" pitchFamily="34" charset="0"/>
              </a:rPr>
              <a:t> </a:t>
            </a:r>
            <a:endParaRPr lang="en-US" dirty="0"/>
          </a:p>
        </p:txBody>
      </p:sp>
      <p:sp>
        <p:nvSpPr>
          <p:cNvPr id="3" name="عنصر نائب للمحتوى 2"/>
          <p:cNvSpPr>
            <a:spLocks noGrp="1"/>
          </p:cNvSpPr>
          <p:nvPr>
            <p:ph idx="1"/>
          </p:nvPr>
        </p:nvSpPr>
        <p:spPr/>
        <p:txBody>
          <a:bodyPr>
            <a:normAutofit/>
          </a:bodyPr>
          <a:lstStyle/>
          <a:p>
            <a:pPr marL="0" indent="0" algn="r" rtl="1">
              <a:spcAft>
                <a:spcPts val="800"/>
              </a:spcAft>
              <a:buNone/>
              <a:tabLst>
                <a:tab pos="3407410" algn="l"/>
                <a:tab pos="5274310" algn="r"/>
              </a:tabLst>
            </a:pPr>
            <a:r>
              <a:rPr lang="ar-SA" sz="3200" dirty="0" smtClean="0">
                <a:latin typeface="Calibri" panose="020F0502020204030204" pitchFamily="34" charset="0"/>
                <a:ea typeface="Calibri" panose="020F0502020204030204" pitchFamily="34" charset="0"/>
              </a:rPr>
              <a:t>تتميز </a:t>
            </a:r>
            <a:r>
              <a:rPr lang="ar-SA" sz="3200" dirty="0">
                <a:latin typeface="Calibri" panose="020F0502020204030204" pitchFamily="34" charset="0"/>
                <a:ea typeface="Calibri" panose="020F0502020204030204" pitchFamily="34" charset="0"/>
              </a:rPr>
              <a:t>بالقدرة على التحدث والكتابة بشكل مفهوم ولكن تتخللها عيوب. في كثير من الأحيان يكون هناك نقص في الجمل؛ كعدم استخدام التصاريف المناسبة وحروف الجر وال التعريف الى الخ. </a:t>
            </a:r>
            <a:endParaRPr lang="en-US" sz="3200" dirty="0">
              <a:latin typeface="Calibri" panose="020F0502020204030204" pitchFamily="34" charset="0"/>
              <a:ea typeface="Calibri" panose="020F0502020204030204" pitchFamily="34" charset="0"/>
            </a:endParaRPr>
          </a:p>
          <a:p>
            <a:pPr marL="0" indent="0" algn="r" rtl="1">
              <a:spcAft>
                <a:spcPts val="800"/>
              </a:spcAft>
              <a:buNone/>
              <a:tabLst>
                <a:tab pos="3407410" algn="l"/>
                <a:tab pos="5274310" algn="r"/>
              </a:tabLst>
            </a:pPr>
            <a:r>
              <a:rPr lang="ar-SA" sz="3200" dirty="0">
                <a:latin typeface="Calibri" panose="020F0502020204030204" pitchFamily="34" charset="0"/>
                <a:ea typeface="Calibri" panose="020F0502020204030204" pitchFamily="34" charset="0"/>
              </a:rPr>
              <a:t>(كحديث الاطفال</a:t>
            </a:r>
            <a:r>
              <a:rPr lang="ar-SA" sz="3200" dirty="0" smtClean="0">
                <a:latin typeface="Calibri" panose="020F0502020204030204" pitchFamily="34" charset="0"/>
                <a:ea typeface="Calibri" panose="020F0502020204030204" pitchFamily="34" charset="0"/>
              </a:rPr>
              <a:t>).</a:t>
            </a:r>
            <a:r>
              <a:rPr lang="ar-SA" sz="3200" dirty="0" smtClean="0">
                <a:latin typeface="Calibri" panose="020F0502020204030204" pitchFamily="34" charset="0"/>
                <a:ea typeface="Calibri" panose="020F0502020204030204" pitchFamily="34" charset="0"/>
                <a:cs typeface="Arial" panose="020B0604020202020204" pitchFamily="34" charset="0"/>
              </a:rPr>
              <a:t> </a:t>
            </a:r>
            <a:r>
              <a:rPr lang="ar-SA" sz="3200" b="1" dirty="0" smtClean="0">
                <a:solidFill>
                  <a:srgbClr val="0070C0"/>
                </a:solidFill>
                <a:latin typeface="Calibri" panose="020F0502020204030204" pitchFamily="34" charset="0"/>
                <a:ea typeface="Calibri" panose="020F0502020204030204" pitchFamily="34" charset="0"/>
              </a:rPr>
              <a:t>محمد </a:t>
            </a:r>
            <a:r>
              <a:rPr lang="ar-SA" sz="3200" b="1" dirty="0">
                <a:solidFill>
                  <a:srgbClr val="0070C0"/>
                </a:solidFill>
                <a:latin typeface="Calibri" panose="020F0502020204030204" pitchFamily="34" charset="0"/>
                <a:ea typeface="Calibri" panose="020F0502020204030204" pitchFamily="34" charset="0"/>
              </a:rPr>
              <a:t>فتح </a:t>
            </a:r>
            <a:r>
              <a:rPr lang="ar-SA" sz="3200" b="1" dirty="0" smtClean="0">
                <a:solidFill>
                  <a:srgbClr val="0070C0"/>
                </a:solidFill>
                <a:latin typeface="Calibri" panose="020F0502020204030204" pitchFamily="34" charset="0"/>
                <a:ea typeface="Calibri" panose="020F0502020204030204" pitchFamily="34" charset="0"/>
              </a:rPr>
              <a:t>باب</a:t>
            </a:r>
          </a:p>
          <a:p>
            <a:pPr marL="0" indent="0" algn="r" rtl="1">
              <a:spcAft>
                <a:spcPts val="800"/>
              </a:spcAft>
              <a:buNone/>
              <a:tabLst>
                <a:tab pos="3407410" algn="l"/>
                <a:tab pos="5274310" algn="r"/>
              </a:tabLst>
            </a:pPr>
            <a:r>
              <a:rPr lang="ar-SA" sz="3200" dirty="0" smtClean="0">
                <a:latin typeface="Calibri" panose="020F0502020204030204" pitchFamily="34" charset="0"/>
                <a:ea typeface="Calibri" panose="020F0502020204030204" pitchFamily="34" charset="0"/>
              </a:rPr>
              <a:t>في </a:t>
            </a:r>
            <a:r>
              <a:rPr lang="ar-SA" sz="3200" dirty="0">
                <a:latin typeface="Calibri" panose="020F0502020204030204" pitchFamily="34" charset="0"/>
                <a:ea typeface="Calibri" panose="020F0502020204030204" pitchFamily="34" charset="0"/>
              </a:rPr>
              <a:t>بعض الأحيان، تسبب اعراضها صعوبة في فهم وتوليد الجمل المعقدة.</a:t>
            </a:r>
            <a:endParaRPr lang="en-US" sz="3200" dirty="0">
              <a:latin typeface="Calibri" panose="020F0502020204030204" pitchFamily="34" charset="0"/>
              <a:ea typeface="Calibri" panose="020F0502020204030204" pitchFamily="34" charset="0"/>
              <a:cs typeface="Arial" panose="020B0604020202020204" pitchFamily="34" charset="0"/>
            </a:endParaRPr>
          </a:p>
          <a:p>
            <a:pPr marL="0" indent="0" algn="r" rtl="1">
              <a:spcAft>
                <a:spcPts val="800"/>
              </a:spcAft>
              <a:buNone/>
              <a:tabLst>
                <a:tab pos="3407410" algn="l"/>
                <a:tab pos="5274310" algn="r"/>
              </a:tabLst>
            </a:pPr>
            <a:r>
              <a:rPr lang="ar-SA" sz="3200" dirty="0">
                <a:latin typeface="Calibri" panose="020F0502020204030204" pitchFamily="34" charset="0"/>
                <a:ea typeface="Calibri" panose="020F0502020204030204" pitchFamily="34" charset="0"/>
              </a:rPr>
              <a:t>ومع ذلك، في بعض الحالات، لا تؤثر حبسة </a:t>
            </a:r>
            <a:r>
              <a:rPr lang="ar-SA" sz="3200" dirty="0" err="1">
                <a:latin typeface="Calibri" panose="020F0502020204030204" pitchFamily="34" charset="0"/>
                <a:ea typeface="Calibri" panose="020F0502020204030204" pitchFamily="34" charset="0"/>
              </a:rPr>
              <a:t>بروكا</a:t>
            </a:r>
            <a:r>
              <a:rPr lang="ar-SA" sz="3200" dirty="0">
                <a:latin typeface="Calibri" panose="020F0502020204030204" pitchFamily="34" charset="0"/>
                <a:ea typeface="Calibri" panose="020F0502020204030204" pitchFamily="34" charset="0"/>
              </a:rPr>
              <a:t> على التحدث، </a:t>
            </a:r>
            <a:r>
              <a:rPr lang="ar-SA" sz="3200" b="1" dirty="0">
                <a:solidFill>
                  <a:srgbClr val="0070C0"/>
                </a:solidFill>
                <a:latin typeface="Calibri" panose="020F0502020204030204" pitchFamily="34" charset="0"/>
                <a:ea typeface="Calibri" panose="020F0502020204030204" pitchFamily="34" charset="0"/>
              </a:rPr>
              <a:t>مثلا</a:t>
            </a:r>
            <a:r>
              <a:rPr lang="ar-SA" sz="3200" dirty="0">
                <a:latin typeface="Calibri" panose="020F0502020204030204" pitchFamily="34" charset="0"/>
                <a:ea typeface="Calibri" panose="020F0502020204030204" pitchFamily="34" charset="0"/>
              </a:rPr>
              <a:t>, بعض المرضى يتحدثون بطلاقة ويغنون ايضا</a:t>
            </a:r>
            <a:r>
              <a:rPr lang="ar-SA" sz="3200" dirty="0" smtClean="0">
                <a:latin typeface="Calibri" panose="020F0502020204030204" pitchFamily="34" charset="0"/>
                <a:ea typeface="Calibri" panose="020F0502020204030204" pitchFamily="34" charset="0"/>
              </a:rPr>
              <a:t>.</a:t>
            </a:r>
            <a:endParaRPr lang="ar-SA" sz="3200" dirty="0">
              <a:latin typeface="Calibri" panose="020F0502020204030204" pitchFamily="34" charset="0"/>
              <a:ea typeface="Calibri" panose="020F0502020204030204" pitchFamily="34" charset="0"/>
            </a:endParaRPr>
          </a:p>
          <a:p>
            <a:pPr marL="0" indent="0">
              <a:buNone/>
            </a:pPr>
            <a:endParaRPr lang="en-US" sz="3200" dirty="0"/>
          </a:p>
        </p:txBody>
      </p:sp>
    </p:spTree>
    <p:extLst>
      <p:ext uri="{BB962C8B-B14F-4D97-AF65-F5344CB8AC3E}">
        <p14:creationId xmlns:p14="http://schemas.microsoft.com/office/powerpoint/2010/main" val="1649416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SA" b="1" dirty="0"/>
              <a:t>2- </a:t>
            </a:r>
            <a:r>
              <a:rPr lang="ar-SA" b="1" dirty="0">
                <a:solidFill>
                  <a:srgbClr val="7030A0"/>
                </a:solidFill>
              </a:rPr>
              <a:t>حبسة </a:t>
            </a:r>
            <a:r>
              <a:rPr lang="ar-SA" b="1" dirty="0" err="1">
                <a:solidFill>
                  <a:srgbClr val="7030A0"/>
                </a:solidFill>
              </a:rPr>
              <a:t>فيرنكي</a:t>
            </a:r>
            <a:r>
              <a:rPr lang="ar-SA" b="1" dirty="0">
                <a:solidFill>
                  <a:srgbClr val="7030A0"/>
                </a:solidFill>
              </a:rPr>
              <a:t>:</a:t>
            </a:r>
            <a:endParaRPr lang="en-US" dirty="0"/>
          </a:p>
        </p:txBody>
      </p:sp>
      <p:sp>
        <p:nvSpPr>
          <p:cNvPr id="3" name="عنصر نائب للمحتوى 2"/>
          <p:cNvSpPr>
            <a:spLocks noGrp="1"/>
          </p:cNvSpPr>
          <p:nvPr>
            <p:ph idx="1"/>
          </p:nvPr>
        </p:nvSpPr>
        <p:spPr/>
        <p:txBody>
          <a:bodyPr>
            <a:normAutofit/>
          </a:bodyPr>
          <a:lstStyle/>
          <a:p>
            <a:pPr marL="0" indent="0" algn="r" rtl="1">
              <a:buNone/>
            </a:pPr>
            <a:r>
              <a:rPr lang="ar-SA" dirty="0" smtClean="0"/>
              <a:t>تتميز </a:t>
            </a:r>
            <a:r>
              <a:rPr lang="ar-SA" dirty="0"/>
              <a:t>بحديث بدون معنى والكلام المزدوج</a:t>
            </a:r>
            <a:endParaRPr lang="en-US" dirty="0"/>
          </a:p>
          <a:p>
            <a:pPr marL="0" indent="0" algn="r" rtl="1">
              <a:buNone/>
            </a:pPr>
            <a:r>
              <a:rPr lang="ar-SA" dirty="0"/>
              <a:t>تبدو كلمات وجمل المصابين بحبسة </a:t>
            </a:r>
            <a:r>
              <a:rPr lang="ar-SA" dirty="0" err="1"/>
              <a:t>فيرنكي</a:t>
            </a:r>
            <a:r>
              <a:rPr lang="ar-SA" dirty="0"/>
              <a:t> سليمة من الناحية النحوية والصرفية ولكنها لا تحمل أي </a:t>
            </a:r>
            <a:r>
              <a:rPr lang="ar-SA" dirty="0" smtClean="0"/>
              <a:t>معنى. </a:t>
            </a:r>
            <a:r>
              <a:rPr lang="ar-SA" b="1" dirty="0" smtClean="0">
                <a:solidFill>
                  <a:srgbClr val="0070C0"/>
                </a:solidFill>
              </a:rPr>
              <a:t>مثلا</a:t>
            </a:r>
            <a:r>
              <a:rPr lang="ar-SA" dirty="0" smtClean="0">
                <a:solidFill>
                  <a:srgbClr val="0070C0"/>
                </a:solidFill>
              </a:rPr>
              <a:t> </a:t>
            </a:r>
            <a:r>
              <a:rPr lang="ar-SA" dirty="0">
                <a:solidFill>
                  <a:srgbClr val="0070C0"/>
                </a:solidFill>
              </a:rPr>
              <a:t>, </a:t>
            </a:r>
            <a:r>
              <a:rPr lang="ar-SA" b="1" dirty="0"/>
              <a:t>"قبل أن أكون في الواحد هنا، كنت في الآخر". </a:t>
            </a:r>
          </a:p>
          <a:p>
            <a:pPr marL="0" indent="0" algn="r" rtl="1">
              <a:buNone/>
            </a:pPr>
            <a:r>
              <a:rPr lang="ar-SA" dirty="0"/>
              <a:t>وأيضا أحد المشاكل المصاحبة لها هي مشكلة فقدان </a:t>
            </a:r>
            <a:r>
              <a:rPr lang="ar-SA" dirty="0" smtClean="0"/>
              <a:t>الاستيعاب.</a:t>
            </a:r>
            <a:endParaRPr lang="ar-SA" dirty="0">
              <a:latin typeface="Calibri" panose="020F0502020204030204" pitchFamily="34" charset="0"/>
            </a:endParaRPr>
          </a:p>
          <a:p>
            <a:pPr marL="0" indent="0" algn="r" rtl="1">
              <a:buNone/>
            </a:pPr>
            <a:endParaRPr lang="ar-SA" dirty="0" smtClean="0">
              <a:latin typeface="Calibri" panose="020F0502020204030204" pitchFamily="34" charset="0"/>
              <a:ea typeface="Calibri" panose="020F0502020204030204" pitchFamily="34" charset="0"/>
            </a:endParaRPr>
          </a:p>
          <a:p>
            <a:pPr marL="0" indent="0" algn="r">
              <a:buNone/>
            </a:pPr>
            <a:r>
              <a:rPr lang="ar-SA" b="1" dirty="0" smtClean="0">
                <a:latin typeface="Calibri" panose="020F0502020204030204" pitchFamily="34" charset="0"/>
                <a:ea typeface="Calibri" panose="020F0502020204030204" pitchFamily="34" charset="0"/>
              </a:rPr>
              <a:t>3-ع</a:t>
            </a:r>
            <a:r>
              <a:rPr lang="ar-SA" b="1" dirty="0" smtClean="0">
                <a:solidFill>
                  <a:srgbClr val="7030A0"/>
                </a:solidFill>
                <a:latin typeface="Calibri" panose="020F0502020204030204" pitchFamily="34" charset="0"/>
                <a:ea typeface="Calibri" panose="020F0502020204030204" pitchFamily="34" charset="0"/>
              </a:rPr>
              <a:t>ُسر </a:t>
            </a:r>
            <a:r>
              <a:rPr lang="ar-SA" b="1" dirty="0">
                <a:solidFill>
                  <a:srgbClr val="7030A0"/>
                </a:solidFill>
                <a:latin typeface="Calibri" panose="020F0502020204030204" pitchFamily="34" charset="0"/>
                <a:ea typeface="Calibri" panose="020F0502020204030204" pitchFamily="34" charset="0"/>
              </a:rPr>
              <a:t>القراءة:</a:t>
            </a:r>
            <a:r>
              <a:rPr lang="ar-SA" dirty="0">
                <a:solidFill>
                  <a:srgbClr val="7030A0"/>
                </a:solidFill>
                <a:latin typeface="Calibri" panose="020F0502020204030204" pitchFamily="34" charset="0"/>
                <a:ea typeface="Calibri" panose="020F0502020204030204" pitchFamily="34" charset="0"/>
              </a:rPr>
              <a:t> </a:t>
            </a:r>
            <a:r>
              <a:rPr lang="ar-SA" dirty="0">
                <a:latin typeface="Calibri" panose="020F0502020204030204" pitchFamily="34" charset="0"/>
                <a:ea typeface="Calibri" panose="020F0502020204030204" pitchFamily="34" charset="0"/>
              </a:rPr>
              <a:t>قد يسبب عسر القراءة المرتبط بالدماغ صعوبات في القراءة والكتابة أو عيوب </a:t>
            </a:r>
            <a:r>
              <a:rPr lang="ar-SA" dirty="0" smtClean="0">
                <a:latin typeface="Calibri" panose="020F0502020204030204" pitchFamily="34" charset="0"/>
                <a:ea typeface="Calibri" panose="020F0502020204030204" pitchFamily="34" charset="0"/>
              </a:rPr>
              <a:t>بصرية. بعض </a:t>
            </a:r>
            <a:r>
              <a:rPr lang="ar-SA" dirty="0">
                <a:latin typeface="Calibri" panose="020F0502020204030204" pitchFamily="34" charset="0"/>
                <a:ea typeface="Calibri" panose="020F0502020204030204" pitchFamily="34" charset="0"/>
              </a:rPr>
              <a:t>الأطفال لا يستطيعون الكتابة سوى</a:t>
            </a:r>
          </a:p>
          <a:p>
            <a:pPr marL="0" indent="0" algn="r" rtl="1">
              <a:buNone/>
            </a:pPr>
            <a:r>
              <a:rPr lang="ar-SA" b="1" dirty="0">
                <a:solidFill>
                  <a:srgbClr val="C00000"/>
                </a:solidFill>
                <a:latin typeface="Calibri" panose="020F0502020204030204" pitchFamily="34" charset="0"/>
                <a:ea typeface="Calibri" panose="020F0502020204030204" pitchFamily="34" charset="0"/>
              </a:rPr>
              <a:t>بالعكس</a:t>
            </a:r>
            <a:r>
              <a:rPr lang="ar-SA" dirty="0">
                <a:latin typeface="Calibri" panose="020F0502020204030204" pitchFamily="34" charset="0"/>
                <a:ea typeface="Calibri" panose="020F0502020204030204" pitchFamily="34" charset="0"/>
              </a:rPr>
              <a:t> </a:t>
            </a:r>
            <a:r>
              <a:rPr lang="ar-SA" dirty="0" smtClean="0">
                <a:latin typeface="Calibri" panose="020F0502020204030204" pitchFamily="34" charset="0"/>
                <a:ea typeface="Calibri" panose="020F0502020204030204" pitchFamily="34" charset="0"/>
              </a:rPr>
              <a:t>او </a:t>
            </a:r>
            <a:r>
              <a:rPr lang="ar-SA" b="1" dirty="0">
                <a:solidFill>
                  <a:srgbClr val="C00000"/>
                </a:solidFill>
                <a:latin typeface="Calibri" panose="020F0502020204030204" pitchFamily="34" charset="0"/>
                <a:ea typeface="Calibri" panose="020F0502020204030204" pitchFamily="34" charset="0"/>
              </a:rPr>
              <a:t>رأسا على عقب </a:t>
            </a:r>
            <a:r>
              <a:rPr lang="ar-SA" dirty="0" smtClean="0">
                <a:latin typeface="Calibri" panose="020F0502020204030204" pitchFamily="34" charset="0"/>
                <a:ea typeface="Calibri" panose="020F0502020204030204" pitchFamily="34" charset="0"/>
              </a:rPr>
              <a:t>أو </a:t>
            </a:r>
            <a:r>
              <a:rPr lang="ar-SA" b="1" dirty="0">
                <a:solidFill>
                  <a:srgbClr val="C00000"/>
                </a:solidFill>
                <a:latin typeface="Calibri" panose="020F0502020204030204" pitchFamily="34" charset="0"/>
                <a:ea typeface="Calibri" panose="020F0502020204030204" pitchFamily="34" charset="0"/>
              </a:rPr>
              <a:t>الخلط بين الحروف المتشابهة</a:t>
            </a:r>
          </a:p>
          <a:p>
            <a:pPr marL="0" indent="0" algn="r" rtl="1">
              <a:buNone/>
            </a:pPr>
            <a:endParaRPr lang="en-US" dirty="0"/>
          </a:p>
          <a:p>
            <a:pPr marL="0" indent="0">
              <a:buNone/>
            </a:pPr>
            <a:endParaRPr lang="en-US" dirty="0"/>
          </a:p>
        </p:txBody>
      </p:sp>
    </p:spTree>
    <p:extLst>
      <p:ext uri="{BB962C8B-B14F-4D97-AF65-F5344CB8AC3E}">
        <p14:creationId xmlns:p14="http://schemas.microsoft.com/office/powerpoint/2010/main" val="2822915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533400"/>
            <a:ext cx="9782801" cy="5638800"/>
          </a:xfrm>
        </p:spPr>
        <p:txBody>
          <a:bodyPr>
            <a:normAutofit/>
          </a:bodyPr>
          <a:lstStyle/>
          <a:p>
            <a:pPr marL="0" indent="0" algn="r" rtl="1">
              <a:lnSpc>
                <a:spcPct val="150000"/>
              </a:lnSpc>
              <a:buNone/>
            </a:pPr>
            <a:r>
              <a:rPr lang="ar-SA" dirty="0"/>
              <a:t>من اهم </a:t>
            </a:r>
            <a:r>
              <a:rPr lang="en-US" dirty="0" err="1"/>
              <a:t>مص</a:t>
            </a:r>
            <a:r>
              <a:rPr lang="ar-SA" dirty="0"/>
              <a:t>ادر</a:t>
            </a:r>
            <a:r>
              <a:rPr lang="en-US" dirty="0"/>
              <a:t> </a:t>
            </a:r>
            <a:r>
              <a:rPr lang="ar-SA" dirty="0"/>
              <a:t>ا</a:t>
            </a:r>
            <a:r>
              <a:rPr lang="en-US" dirty="0" err="1"/>
              <a:t>لمعرفة</a:t>
            </a:r>
            <a:r>
              <a:rPr lang="ar-SA" dirty="0"/>
              <a:t> في اللغويات العصبية</a:t>
            </a:r>
            <a:r>
              <a:rPr lang="en-US" dirty="0"/>
              <a:t> </a:t>
            </a:r>
            <a:r>
              <a:rPr lang="en-US" dirty="0" err="1"/>
              <a:t>هو</a:t>
            </a:r>
            <a:r>
              <a:rPr lang="en-US" dirty="0"/>
              <a:t> </a:t>
            </a:r>
            <a:r>
              <a:rPr lang="en-US" dirty="0" err="1"/>
              <a:t>إمكانية</a:t>
            </a:r>
            <a:r>
              <a:rPr lang="en-US" dirty="0"/>
              <a:t> </a:t>
            </a:r>
            <a:r>
              <a:rPr lang="en-US" dirty="0" err="1"/>
              <a:t>قياس</a:t>
            </a:r>
            <a:r>
              <a:rPr lang="en-US" dirty="0"/>
              <a:t> </a:t>
            </a:r>
            <a:r>
              <a:rPr lang="en-US" b="1" dirty="0" err="1">
                <a:solidFill>
                  <a:srgbClr val="C00000"/>
                </a:solidFill>
              </a:rPr>
              <a:t>نشاط</a:t>
            </a:r>
            <a:r>
              <a:rPr lang="en-US" b="1" dirty="0">
                <a:solidFill>
                  <a:srgbClr val="C00000"/>
                </a:solidFill>
              </a:rPr>
              <a:t> </a:t>
            </a:r>
            <a:r>
              <a:rPr lang="en-US" b="1" dirty="0" err="1">
                <a:solidFill>
                  <a:srgbClr val="C00000"/>
                </a:solidFill>
              </a:rPr>
              <a:t>الدماغ</a:t>
            </a:r>
            <a:r>
              <a:rPr lang="en-US" b="1" dirty="0">
                <a:solidFill>
                  <a:srgbClr val="C00000"/>
                </a:solidFill>
              </a:rPr>
              <a:t> </a:t>
            </a:r>
            <a:r>
              <a:rPr lang="en-US" dirty="0" err="1"/>
              <a:t>أثناء</a:t>
            </a:r>
            <a:r>
              <a:rPr lang="en-US" dirty="0"/>
              <a:t> </a:t>
            </a:r>
            <a:r>
              <a:rPr lang="ar-SA" dirty="0"/>
              <a:t>استخدام </a:t>
            </a:r>
            <a:r>
              <a:rPr lang="en-US" dirty="0" err="1"/>
              <a:t>اللغة</a:t>
            </a:r>
            <a:r>
              <a:rPr lang="en-US" dirty="0"/>
              <a:t> </a:t>
            </a:r>
            <a:r>
              <a:rPr lang="ar-SA" dirty="0"/>
              <a:t>سواء </a:t>
            </a:r>
            <a:r>
              <a:rPr lang="en-US" dirty="0" err="1"/>
              <a:t>في</a:t>
            </a:r>
            <a:r>
              <a:rPr lang="en-US" dirty="0"/>
              <a:t> </a:t>
            </a:r>
            <a:r>
              <a:rPr lang="ar-SA" dirty="0"/>
              <a:t>ال</a:t>
            </a:r>
            <a:r>
              <a:rPr lang="en-US" dirty="0" err="1"/>
              <a:t>أدمغة</a:t>
            </a:r>
            <a:r>
              <a:rPr lang="en-US" dirty="0"/>
              <a:t> </a:t>
            </a:r>
            <a:r>
              <a:rPr lang="ar-SA" dirty="0"/>
              <a:t>ال</a:t>
            </a:r>
            <a:r>
              <a:rPr lang="en-US" dirty="0" err="1"/>
              <a:t>سليمة</a:t>
            </a:r>
            <a:r>
              <a:rPr lang="en-US" dirty="0"/>
              <a:t> </a:t>
            </a:r>
            <a:r>
              <a:rPr lang="ar-SA" dirty="0"/>
              <a:t>ا</a:t>
            </a:r>
            <a:r>
              <a:rPr lang="en-US" dirty="0"/>
              <a:t>و</a:t>
            </a:r>
            <a:r>
              <a:rPr lang="ar-SA" dirty="0"/>
              <a:t>المتضررة</a:t>
            </a:r>
            <a:r>
              <a:rPr lang="en-US" dirty="0"/>
              <a:t>. </a:t>
            </a:r>
            <a:endParaRPr lang="ar-SA" dirty="0" smtClean="0"/>
          </a:p>
          <a:p>
            <a:pPr marL="0" indent="0" algn="r" rtl="1">
              <a:lnSpc>
                <a:spcPct val="150000"/>
              </a:lnSpc>
              <a:buNone/>
            </a:pPr>
            <a:endParaRPr lang="ar-SA" dirty="0" smtClean="0"/>
          </a:p>
          <a:p>
            <a:pPr marL="0" indent="0" algn="r" rtl="1">
              <a:lnSpc>
                <a:spcPct val="150000"/>
              </a:lnSpc>
              <a:buNone/>
            </a:pPr>
            <a:r>
              <a:rPr lang="en-US" dirty="0" err="1" smtClean="0"/>
              <a:t>هناك</a:t>
            </a:r>
            <a:r>
              <a:rPr lang="en-US" dirty="0" smtClean="0"/>
              <a:t> </a:t>
            </a:r>
            <a:r>
              <a:rPr lang="en-US" dirty="0" err="1"/>
              <a:t>عدد</a:t>
            </a:r>
            <a:r>
              <a:rPr lang="en-US" dirty="0"/>
              <a:t> </a:t>
            </a:r>
            <a:r>
              <a:rPr lang="en-US" dirty="0" err="1"/>
              <a:t>من</a:t>
            </a:r>
            <a:r>
              <a:rPr lang="en-US" dirty="0"/>
              <a:t> </a:t>
            </a:r>
            <a:r>
              <a:rPr lang="en-US" dirty="0" err="1"/>
              <a:t>التقنيات</a:t>
            </a:r>
            <a:r>
              <a:rPr lang="en-US" dirty="0"/>
              <a:t> </a:t>
            </a:r>
            <a:r>
              <a:rPr lang="en-US" dirty="0" err="1"/>
              <a:t>التي</a:t>
            </a:r>
            <a:r>
              <a:rPr lang="en-US" dirty="0"/>
              <a:t> </a:t>
            </a:r>
            <a:r>
              <a:rPr lang="en-US" dirty="0" err="1"/>
              <a:t>يمكن</a:t>
            </a:r>
            <a:r>
              <a:rPr lang="en-US" dirty="0"/>
              <a:t> </a:t>
            </a:r>
            <a:r>
              <a:rPr lang="en-US" dirty="0" err="1"/>
              <a:t>استخدامها</a:t>
            </a:r>
            <a:r>
              <a:rPr lang="en-US" dirty="0"/>
              <a:t> </a:t>
            </a:r>
            <a:r>
              <a:rPr lang="en-US" dirty="0" err="1"/>
              <a:t>لمراقبة</a:t>
            </a:r>
            <a:r>
              <a:rPr lang="en-US" dirty="0"/>
              <a:t> </a:t>
            </a:r>
            <a:r>
              <a:rPr lang="en-US" dirty="0" err="1"/>
              <a:t>نشاط</a:t>
            </a:r>
            <a:r>
              <a:rPr lang="en-US" dirty="0"/>
              <a:t> </a:t>
            </a:r>
            <a:r>
              <a:rPr lang="en-US" dirty="0" err="1"/>
              <a:t>الدماغ</a:t>
            </a:r>
            <a:r>
              <a:rPr lang="en-US" dirty="0"/>
              <a:t>:</a:t>
            </a:r>
          </a:p>
          <a:p>
            <a:pPr marL="0" indent="0" algn="r">
              <a:lnSpc>
                <a:spcPct val="150000"/>
              </a:lnSpc>
              <a:buNone/>
            </a:pPr>
            <a:r>
              <a:rPr lang="en-US" dirty="0"/>
              <a:t> (</a:t>
            </a:r>
            <a:r>
              <a:rPr lang="en-US" b="1" dirty="0" err="1"/>
              <a:t>التصوير</a:t>
            </a:r>
            <a:r>
              <a:rPr lang="en-US" dirty="0"/>
              <a:t> </a:t>
            </a:r>
            <a:r>
              <a:rPr lang="en-US" b="1" dirty="0" err="1"/>
              <a:t>المقطعي</a:t>
            </a:r>
            <a:r>
              <a:rPr lang="en-US" b="1" dirty="0"/>
              <a:t> </a:t>
            </a:r>
            <a:r>
              <a:rPr lang="en-US" b="1" dirty="0" err="1"/>
              <a:t>بالكمبيوتر</a:t>
            </a:r>
            <a:r>
              <a:rPr lang="en-US" b="1" dirty="0"/>
              <a:t>))</a:t>
            </a:r>
          </a:p>
          <a:p>
            <a:pPr marL="0" indent="0" algn="r">
              <a:lnSpc>
                <a:spcPct val="150000"/>
              </a:lnSpc>
              <a:buNone/>
            </a:pPr>
            <a:r>
              <a:rPr lang="en-US" b="1" dirty="0"/>
              <a:t>(</a:t>
            </a:r>
            <a:r>
              <a:rPr lang="en-US" b="1" dirty="0" err="1"/>
              <a:t>صورة</a:t>
            </a:r>
            <a:r>
              <a:rPr lang="en-US" b="1" dirty="0"/>
              <a:t> </a:t>
            </a:r>
            <a:r>
              <a:rPr lang="en-US" b="1" dirty="0" err="1"/>
              <a:t>الرنين</a:t>
            </a:r>
            <a:r>
              <a:rPr lang="en-US" b="1" dirty="0"/>
              <a:t> </a:t>
            </a:r>
            <a:r>
              <a:rPr lang="en-US" b="1" dirty="0" err="1"/>
              <a:t>المغناطيسي</a:t>
            </a:r>
            <a:r>
              <a:rPr lang="en-US" b="1" dirty="0"/>
              <a:t> </a:t>
            </a:r>
            <a:r>
              <a:rPr lang="en-US" b="1" dirty="0" err="1"/>
              <a:t>الوظيفي</a:t>
            </a:r>
            <a:r>
              <a:rPr lang="en-US" b="1" dirty="0" smtClean="0"/>
              <a:t>)</a:t>
            </a:r>
          </a:p>
          <a:p>
            <a:pPr marL="0" indent="0" algn="r">
              <a:lnSpc>
                <a:spcPct val="150000"/>
              </a:lnSpc>
              <a:buNone/>
            </a:pPr>
            <a:r>
              <a:rPr lang="ar-SA" b="1" dirty="0" smtClean="0"/>
              <a:t>تصوير الدماغ الكهربائي)</a:t>
            </a:r>
            <a:r>
              <a:rPr lang="en-US" dirty="0" smtClean="0"/>
              <a:t>)</a:t>
            </a:r>
            <a:endParaRPr lang="en-US" dirty="0"/>
          </a:p>
        </p:txBody>
      </p:sp>
      <p:sp>
        <p:nvSpPr>
          <p:cNvPr id="4" name="مربع نص 3"/>
          <p:cNvSpPr txBox="1"/>
          <p:nvPr/>
        </p:nvSpPr>
        <p:spPr>
          <a:xfrm>
            <a:off x="1065212" y="3124200"/>
            <a:ext cx="4800600" cy="3108543"/>
          </a:xfrm>
          <a:prstGeom prst="rect">
            <a:avLst/>
          </a:prstGeom>
          <a:noFill/>
        </p:spPr>
        <p:txBody>
          <a:bodyPr wrap="square" rtlCol="0">
            <a:spAutoFit/>
          </a:bodyPr>
          <a:lstStyle/>
          <a:p>
            <a:pPr algn="r">
              <a:lnSpc>
                <a:spcPct val="150000"/>
              </a:lnSpc>
            </a:pPr>
            <a:endParaRPr lang="en-US" sz="2800" b="1" dirty="0">
              <a:cs typeface="+mj-cs"/>
            </a:endParaRPr>
          </a:p>
          <a:p>
            <a:pPr algn="r">
              <a:lnSpc>
                <a:spcPct val="150000"/>
              </a:lnSpc>
            </a:pPr>
            <a:r>
              <a:rPr lang="en-US" sz="2800" b="1" dirty="0" smtClean="0">
                <a:cs typeface="+mj-cs"/>
              </a:rPr>
              <a:t>(</a:t>
            </a:r>
            <a:r>
              <a:rPr lang="en-US" sz="2800" b="1" dirty="0" err="1">
                <a:cs typeface="+mj-cs"/>
              </a:rPr>
              <a:t>التصوير</a:t>
            </a:r>
            <a:r>
              <a:rPr lang="en-US" sz="2800" b="1" dirty="0">
                <a:cs typeface="+mj-cs"/>
              </a:rPr>
              <a:t> </a:t>
            </a:r>
            <a:r>
              <a:rPr lang="en-US" sz="2800" b="1" dirty="0" err="1">
                <a:cs typeface="+mj-cs"/>
              </a:rPr>
              <a:t>المقطعي</a:t>
            </a:r>
            <a:r>
              <a:rPr lang="en-US" sz="2800" b="1" dirty="0">
                <a:cs typeface="+mj-cs"/>
              </a:rPr>
              <a:t> </a:t>
            </a:r>
            <a:r>
              <a:rPr lang="en-US" sz="2800" b="1" dirty="0" err="1">
                <a:cs typeface="+mj-cs"/>
              </a:rPr>
              <a:t>للانبعاثات</a:t>
            </a:r>
            <a:r>
              <a:rPr lang="en-US" sz="2800" b="1" dirty="0" smtClean="0">
                <a:cs typeface="+mj-cs"/>
              </a:rPr>
              <a:t>)</a:t>
            </a:r>
            <a:endParaRPr lang="ar-SA" sz="2800" b="1" dirty="0" smtClean="0">
              <a:cs typeface="+mj-cs"/>
            </a:endParaRPr>
          </a:p>
          <a:p>
            <a:pPr algn="r">
              <a:lnSpc>
                <a:spcPct val="150000"/>
              </a:lnSpc>
            </a:pPr>
            <a:endParaRPr lang="en-US" sz="2800" b="1" dirty="0">
              <a:cs typeface="+mj-cs"/>
            </a:endParaRPr>
          </a:p>
          <a:p>
            <a:pPr algn="r">
              <a:lnSpc>
                <a:spcPct val="150000"/>
              </a:lnSpc>
            </a:pPr>
            <a:r>
              <a:rPr lang="en-US" sz="2800" b="1" dirty="0">
                <a:cs typeface="+mj-cs"/>
              </a:rPr>
              <a:t>(</a:t>
            </a:r>
            <a:r>
              <a:rPr lang="ar-SA" sz="2800" b="1" dirty="0">
                <a:cs typeface="+mj-cs"/>
              </a:rPr>
              <a:t>(تصوير </a:t>
            </a:r>
            <a:r>
              <a:rPr lang="en-US" sz="2800" b="1" dirty="0" err="1">
                <a:cs typeface="+mj-cs"/>
              </a:rPr>
              <a:t>الدماغ</a:t>
            </a:r>
            <a:r>
              <a:rPr lang="en-US" sz="2800" b="1" dirty="0">
                <a:cs typeface="+mj-cs"/>
              </a:rPr>
              <a:t> </a:t>
            </a:r>
            <a:r>
              <a:rPr lang="en-US" sz="2800" b="1" dirty="0" err="1">
                <a:cs typeface="+mj-cs"/>
              </a:rPr>
              <a:t>المغناطيسي</a:t>
            </a:r>
            <a:endParaRPr lang="en-US" sz="2800" b="1" dirty="0">
              <a:cs typeface="+mj-cs"/>
            </a:endParaRPr>
          </a:p>
          <a:p>
            <a:endParaRPr lang="en-US" sz="2800" b="1" dirty="0">
              <a:cs typeface="+mj-cs"/>
            </a:endParaRPr>
          </a:p>
        </p:txBody>
      </p:sp>
    </p:spTree>
    <p:extLst>
      <p:ext uri="{BB962C8B-B14F-4D97-AF65-F5344CB8AC3E}">
        <p14:creationId xmlns:p14="http://schemas.microsoft.com/office/powerpoint/2010/main" val="4130613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normAutofit/>
          </a:bodyPr>
          <a:lstStyle/>
          <a:p>
            <a:pPr algn="r"/>
            <a:r>
              <a:rPr lang="ar-SA" sz="4400" b="1" dirty="0">
                <a:solidFill>
                  <a:srgbClr val="FF0000"/>
                </a:solidFill>
              </a:rPr>
              <a:t>أسئلة المراجعة</a:t>
            </a:r>
            <a:endParaRPr lang="en-US" sz="4400" dirty="0"/>
          </a:p>
        </p:txBody>
      </p:sp>
      <p:sp>
        <p:nvSpPr>
          <p:cNvPr id="3" name="عنصر نائب للمحتوى 2"/>
          <p:cNvSpPr>
            <a:spLocks noGrp="1"/>
          </p:cNvSpPr>
          <p:nvPr>
            <p:ph idx="1"/>
          </p:nvPr>
        </p:nvSpPr>
        <p:spPr/>
        <p:txBody>
          <a:bodyPr/>
          <a:lstStyle/>
          <a:p>
            <a:pPr marL="0" indent="0" algn="r">
              <a:buNone/>
            </a:pPr>
            <a:r>
              <a:rPr lang="ar-SA" b="1" dirty="0">
                <a:solidFill>
                  <a:srgbClr val="002060"/>
                </a:solidFill>
              </a:rPr>
              <a:t>س1/ ما هي اللغويات العصبية؟</a:t>
            </a:r>
            <a:endParaRPr lang="en-US" dirty="0">
              <a:solidFill>
                <a:srgbClr val="002060"/>
              </a:solidFill>
            </a:endParaRPr>
          </a:p>
          <a:p>
            <a:pPr marL="0" indent="0" algn="r">
              <a:buNone/>
            </a:pPr>
            <a:r>
              <a:rPr lang="ar-SA" dirty="0"/>
              <a:t>علم اللغة </a:t>
            </a:r>
            <a:r>
              <a:rPr lang="ar-SA" dirty="0" err="1"/>
              <a:t>العصبيي</a:t>
            </a:r>
            <a:r>
              <a:rPr lang="ar-SA" dirty="0"/>
              <a:t> هو احد افرع اللغويات التطبيقية المعني باستكشاف العلاقة بين اللغة والدماغ.</a:t>
            </a:r>
            <a:endParaRPr lang="en-US" dirty="0"/>
          </a:p>
          <a:p>
            <a:pPr marL="0" indent="0" algn="r">
              <a:buNone/>
            </a:pPr>
            <a:r>
              <a:rPr lang="ar-SA" b="1" dirty="0">
                <a:solidFill>
                  <a:srgbClr val="002060"/>
                </a:solidFill>
              </a:rPr>
              <a:t>س2/ كيف يتم النظر إلى العلاقة بين الدماغ واللغة؟</a:t>
            </a:r>
            <a:endParaRPr lang="en-US" dirty="0">
              <a:solidFill>
                <a:srgbClr val="002060"/>
              </a:solidFill>
            </a:endParaRPr>
          </a:p>
          <a:p>
            <a:pPr marL="0" indent="0" algn="r">
              <a:buNone/>
            </a:pPr>
            <a:r>
              <a:rPr lang="ar-SA" b="1" dirty="0"/>
              <a:t>1-المحلية: </a:t>
            </a:r>
            <a:r>
              <a:rPr lang="ar-SA" dirty="0"/>
              <a:t>تهتم بمواقع ومراكز الدماغ المسؤولة عن اختلاف وظائف اللغة.</a:t>
            </a:r>
            <a:endParaRPr lang="en-US" dirty="0"/>
          </a:p>
          <a:p>
            <a:pPr marL="0" indent="0" algn="r">
              <a:buNone/>
            </a:pPr>
            <a:r>
              <a:rPr lang="ar-SA" b="1" dirty="0"/>
              <a:t>2 -الترابطية</a:t>
            </a:r>
            <a:r>
              <a:rPr lang="ar-SA" dirty="0"/>
              <a:t>: توطن وظائف اللغة في الروابط بين مناطق مختلفة من الدماغ. مثلا ربط التصورات من الحواس المختلفة بالكلمات.</a:t>
            </a:r>
          </a:p>
          <a:p>
            <a:pPr marL="0" indent="0" algn="r">
              <a:buNone/>
            </a:pPr>
            <a:r>
              <a:rPr lang="ar-SA" b="1" dirty="0"/>
              <a:t>3-التوطين الديناميكي للوظائف:</a:t>
            </a:r>
            <a:r>
              <a:rPr lang="ar-SA" dirty="0"/>
              <a:t> يفترض أن الأنظمة الوظيفية للأجزاء الفرعية تؤدي وظائف اللغة؛ يمكن التعرف عليها أثناء تطور اللغة أو بعد إصابات الدماغ.</a:t>
            </a:r>
            <a:endParaRPr lang="en-US" dirty="0"/>
          </a:p>
          <a:p>
            <a:pPr marL="0" indent="0" algn="r">
              <a:buNone/>
            </a:pPr>
            <a:endParaRPr lang="en-US" dirty="0"/>
          </a:p>
          <a:p>
            <a:pPr algn="r"/>
            <a:endParaRPr lang="en-US" dirty="0"/>
          </a:p>
        </p:txBody>
      </p:sp>
    </p:spTree>
    <p:extLst>
      <p:ext uri="{BB962C8B-B14F-4D97-AF65-F5344CB8AC3E}">
        <p14:creationId xmlns:p14="http://schemas.microsoft.com/office/powerpoint/2010/main" val="35278593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533400"/>
            <a:ext cx="9782801" cy="5638800"/>
          </a:xfrm>
        </p:spPr>
        <p:txBody>
          <a:bodyPr/>
          <a:lstStyle/>
          <a:p>
            <a:pPr marL="0" indent="0" algn="r">
              <a:buNone/>
            </a:pPr>
            <a:r>
              <a:rPr lang="ar-SA" b="1" dirty="0"/>
              <a:t>4 -النظريات الشمولية</a:t>
            </a:r>
            <a:r>
              <a:rPr lang="ar-SA" dirty="0"/>
              <a:t>: تجادل بأن العديد من وظائف اللغة يتم تنفيذها من قبل مناطق واسعة من الدماغ.</a:t>
            </a:r>
            <a:endParaRPr lang="en-US" dirty="0"/>
          </a:p>
          <a:p>
            <a:pPr marL="0" indent="0" algn="r">
              <a:buNone/>
            </a:pPr>
            <a:r>
              <a:rPr lang="ar-SA" b="1" dirty="0"/>
              <a:t>5 -نظريات التطور</a:t>
            </a:r>
            <a:r>
              <a:rPr lang="ar-SA" dirty="0"/>
              <a:t>: تأكد على الروابط بين كيفية تطور الدماغ واللغة مع مرور الوقت في مختلف الفصائل وكيفية تطور لغة الأطفال والبالغين.</a:t>
            </a:r>
            <a:endParaRPr lang="en-US" dirty="0"/>
          </a:p>
          <a:p>
            <a:pPr marL="0" indent="0" algn="r">
              <a:buNone/>
            </a:pPr>
            <a:endParaRPr lang="en-US" dirty="0"/>
          </a:p>
          <a:p>
            <a:pPr marL="0" indent="0" algn="r">
              <a:buNone/>
            </a:pPr>
            <a:r>
              <a:rPr lang="ar-SA" b="1" dirty="0">
                <a:solidFill>
                  <a:srgbClr val="002060"/>
                </a:solidFill>
              </a:rPr>
              <a:t>س3/ ما هي المكونات الرئيسية (المراكز) للدماغ البشري؟</a:t>
            </a:r>
            <a:endParaRPr lang="en-US" dirty="0">
              <a:solidFill>
                <a:srgbClr val="002060"/>
              </a:solidFill>
            </a:endParaRPr>
          </a:p>
          <a:p>
            <a:pPr marL="0" indent="0" algn="r">
              <a:buNone/>
            </a:pPr>
            <a:r>
              <a:rPr lang="ar-SA" dirty="0"/>
              <a:t>ينقسم دماغ الإنسان إلى نصفين رأسيين: ايمن وأيسر. يسمى الجزء الأكبر من الدماغ البشري بقشرة الدماغ. وينقسم كل نصف إلى أربعة فصوص:</a:t>
            </a:r>
            <a:endParaRPr lang="en-US" dirty="0"/>
          </a:p>
          <a:p>
            <a:pPr marL="0" indent="0" algn="r">
              <a:buNone/>
            </a:pPr>
            <a:r>
              <a:rPr lang="ar-SA" dirty="0"/>
              <a:t>الفص الأمامي: مسؤول عن الإدراك      الفص الصدغي: السمع</a:t>
            </a:r>
            <a:endParaRPr lang="en-US" dirty="0"/>
          </a:p>
          <a:p>
            <a:pPr marL="0" indent="0" algn="r">
              <a:buNone/>
            </a:pPr>
            <a:r>
              <a:rPr lang="ar-SA" dirty="0"/>
              <a:t>الفص الجداري: استشعار الجسد            الفص القذالي: الرؤية</a:t>
            </a:r>
            <a:endParaRPr lang="en-US" dirty="0"/>
          </a:p>
          <a:p>
            <a:pPr marL="0" indent="0" algn="r">
              <a:buNone/>
            </a:pPr>
            <a:endParaRPr lang="en-US" dirty="0"/>
          </a:p>
          <a:p>
            <a:pPr algn="r"/>
            <a:endParaRPr lang="en-US" dirty="0"/>
          </a:p>
        </p:txBody>
      </p:sp>
    </p:spTree>
    <p:extLst>
      <p:ext uri="{BB962C8B-B14F-4D97-AF65-F5344CB8AC3E}">
        <p14:creationId xmlns:p14="http://schemas.microsoft.com/office/powerpoint/2010/main" val="312084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pPr marL="0" indent="0" algn="r">
              <a:buNone/>
            </a:pPr>
            <a:r>
              <a:rPr lang="ar-SA" b="1" dirty="0">
                <a:solidFill>
                  <a:srgbClr val="002060"/>
                </a:solidFill>
              </a:rPr>
              <a:t>س4/ ما العامل الذي يجعل أي شخص أعسر أو يمين؟</a:t>
            </a:r>
            <a:endParaRPr lang="en-US" dirty="0">
              <a:solidFill>
                <a:srgbClr val="002060"/>
              </a:solidFill>
            </a:endParaRPr>
          </a:p>
          <a:p>
            <a:pPr marL="0" indent="0" algn="r">
              <a:buNone/>
            </a:pPr>
            <a:r>
              <a:rPr lang="ar-SA" dirty="0"/>
              <a:t>لا يقوم الدماغ بتقسيم عمل الجسم بالتساوي ، بل يعطي الأولوية لنصف واحد على الآخر. هذا هو المعروف باسم هيمنة أحد نصفي الدماغ وتتأثر هذه الهيمنة بتفضيلاتنا باستخدام احد الجانبين من أجسادنا.</a:t>
            </a:r>
            <a:endParaRPr lang="en-US" dirty="0"/>
          </a:p>
          <a:p>
            <a:pPr marL="0" indent="0" algn="r">
              <a:buNone/>
            </a:pPr>
            <a:r>
              <a:rPr lang="ar-SA" b="1" dirty="0">
                <a:solidFill>
                  <a:srgbClr val="002060"/>
                </a:solidFill>
              </a:rPr>
              <a:t>س5 / ما هي الوظائف الرئيسية لكل من نصفي الدماغ؟ وأين تحدث وظائف اللغة؟</a:t>
            </a:r>
            <a:endParaRPr lang="en-US" dirty="0">
              <a:solidFill>
                <a:srgbClr val="002060"/>
              </a:solidFill>
            </a:endParaRPr>
          </a:p>
          <a:p>
            <a:pPr marL="0" indent="0" algn="r">
              <a:buNone/>
            </a:pPr>
            <a:r>
              <a:rPr lang="ar-SA" b="1" dirty="0">
                <a:solidFill>
                  <a:srgbClr val="C00000"/>
                </a:solidFill>
              </a:rPr>
              <a:t>النصف المخي الأيسر: </a:t>
            </a:r>
            <a:r>
              <a:rPr lang="ar-SA" dirty="0"/>
              <a:t>مسؤول عن إنتاج الكلام والفهم. كما أنه مسؤول عن العمليات المنطقية والتحليلية والرياضيات العالية.</a:t>
            </a:r>
            <a:endParaRPr lang="en-US" dirty="0"/>
          </a:p>
          <a:p>
            <a:pPr marL="0" indent="0" algn="r">
              <a:buNone/>
            </a:pPr>
            <a:r>
              <a:rPr lang="ar-SA" b="1" dirty="0">
                <a:solidFill>
                  <a:srgbClr val="C00000"/>
                </a:solidFill>
              </a:rPr>
              <a:t>النصف المخي الايمن: </a:t>
            </a:r>
            <a:r>
              <a:rPr lang="ar-SA" dirty="0"/>
              <a:t>وتشمل القدرة على فهم معنى طبقات الصوت، والقدرة على تفسير العواطف، مثل الغضب, تمييز الوجوه و وفهم الأشياء بشكل كلي (بدون تحليل). كما يقوم أيضا بالتعامل مع الأصوات الموسيقية وأخرى غير لغوية مثل اصوات الحيوانات</a:t>
            </a:r>
            <a:r>
              <a:rPr lang="ar-SA" dirty="0" smtClean="0"/>
              <a:t>.</a:t>
            </a:r>
            <a:endParaRPr lang="en-US" dirty="0"/>
          </a:p>
          <a:p>
            <a:pPr algn="r"/>
            <a:endParaRPr lang="en-US" dirty="0"/>
          </a:p>
        </p:txBody>
      </p:sp>
    </p:spTree>
    <p:extLst>
      <p:ext uri="{BB962C8B-B14F-4D97-AF65-F5344CB8AC3E}">
        <p14:creationId xmlns:p14="http://schemas.microsoft.com/office/powerpoint/2010/main" val="18046796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85800"/>
            <a:ext cx="9782801" cy="5486400"/>
          </a:xfrm>
        </p:spPr>
        <p:txBody>
          <a:bodyPr>
            <a:normAutofit/>
          </a:bodyPr>
          <a:lstStyle/>
          <a:p>
            <a:pPr marL="0" indent="0" algn="r">
              <a:buNone/>
            </a:pPr>
            <a:r>
              <a:rPr lang="ar-SA" b="1" dirty="0">
                <a:solidFill>
                  <a:srgbClr val="002060"/>
                </a:solidFill>
              </a:rPr>
              <a:t>س 6 / ما هي مناطق اللغة الرئيسية ووظائفها في النصف المخي الأيسر؟</a:t>
            </a:r>
            <a:endParaRPr lang="en-US" dirty="0">
              <a:solidFill>
                <a:srgbClr val="002060"/>
              </a:solidFill>
            </a:endParaRPr>
          </a:p>
          <a:p>
            <a:pPr marL="0" indent="0" algn="r">
              <a:buNone/>
            </a:pPr>
            <a:endParaRPr lang="ar-SA" b="1" dirty="0">
              <a:solidFill>
                <a:srgbClr val="C00000"/>
              </a:solidFill>
            </a:endParaRPr>
          </a:p>
          <a:p>
            <a:pPr marL="0" indent="0" algn="r">
              <a:buNone/>
            </a:pPr>
            <a:r>
              <a:rPr lang="ar-SA" b="1" dirty="0">
                <a:solidFill>
                  <a:srgbClr val="C00000"/>
                </a:solidFill>
              </a:rPr>
              <a:t>تحدث معظم وظائف اللغة في نصف الدماغ الأيسر.</a:t>
            </a:r>
            <a:endParaRPr lang="en-US" b="1" dirty="0">
              <a:solidFill>
                <a:srgbClr val="C00000"/>
              </a:solidFill>
            </a:endParaRPr>
          </a:p>
          <a:p>
            <a:pPr marL="0" indent="0" algn="r">
              <a:buNone/>
            </a:pPr>
            <a:r>
              <a:rPr lang="ar-SA" b="1" dirty="0"/>
              <a:t>1- منطقة </a:t>
            </a:r>
            <a:r>
              <a:rPr lang="ar-SA" b="1" dirty="0" err="1"/>
              <a:t>بروكا</a:t>
            </a:r>
            <a:r>
              <a:rPr lang="ar-SA" b="1" dirty="0"/>
              <a:t>: </a:t>
            </a:r>
            <a:r>
              <a:rPr lang="ar-SA" dirty="0"/>
              <a:t>مسؤولة عن إنتاج الكلام.</a:t>
            </a:r>
            <a:endParaRPr lang="en-US" dirty="0"/>
          </a:p>
          <a:p>
            <a:pPr marL="0" indent="0" algn="r">
              <a:buNone/>
            </a:pPr>
            <a:r>
              <a:rPr lang="ar-SA" b="1" dirty="0"/>
              <a:t>2- منطقة الحركة: </a:t>
            </a:r>
            <a:r>
              <a:rPr lang="ar-SA" dirty="0"/>
              <a:t>تتحكم في حركة عضلات الفم.</a:t>
            </a:r>
            <a:endParaRPr lang="en-US" dirty="0"/>
          </a:p>
          <a:p>
            <a:pPr marL="0" indent="0" algn="r">
              <a:buNone/>
            </a:pPr>
            <a:r>
              <a:rPr lang="ar-SA" b="1" dirty="0"/>
              <a:t>3 - منطقة </a:t>
            </a:r>
            <a:r>
              <a:rPr lang="ar-SA" b="1" dirty="0" err="1"/>
              <a:t>فيرنكي</a:t>
            </a:r>
            <a:r>
              <a:rPr lang="ar-SA" b="1" dirty="0"/>
              <a:t>: </a:t>
            </a:r>
            <a:r>
              <a:rPr lang="ar-SA" dirty="0"/>
              <a:t>مسؤولة عن فهم الكلام.</a:t>
            </a:r>
            <a:endParaRPr lang="en-US" dirty="0"/>
          </a:p>
          <a:p>
            <a:pPr marL="0" indent="0" algn="r">
              <a:buNone/>
            </a:pPr>
            <a:r>
              <a:rPr lang="ar-SA" b="1" dirty="0"/>
              <a:t>4- التلفيف الزاوي: </a:t>
            </a:r>
            <a:r>
              <a:rPr lang="ar-SA" dirty="0"/>
              <a:t>يحول البيانات البصرية من العيون لتتم معالجتها في منطقة </a:t>
            </a:r>
            <a:r>
              <a:rPr lang="ar-SA" dirty="0" err="1"/>
              <a:t>فيرنكي</a:t>
            </a:r>
            <a:r>
              <a:rPr lang="ar-SA" dirty="0"/>
              <a:t>.</a:t>
            </a:r>
            <a:endParaRPr lang="en-US" dirty="0"/>
          </a:p>
          <a:p>
            <a:pPr marL="0" indent="0" algn="r">
              <a:buNone/>
            </a:pPr>
            <a:r>
              <a:rPr lang="ar-SA" dirty="0"/>
              <a:t>5</a:t>
            </a:r>
            <a:r>
              <a:rPr lang="ar-SA" b="1" dirty="0"/>
              <a:t>- الحزمة المقوسة: </a:t>
            </a:r>
            <a:r>
              <a:rPr lang="ar-SA" dirty="0"/>
              <a:t>تربط منطقة </a:t>
            </a:r>
            <a:r>
              <a:rPr lang="ar-SA" dirty="0" err="1"/>
              <a:t>فيرنكي</a:t>
            </a:r>
            <a:r>
              <a:rPr lang="ar-SA" dirty="0"/>
              <a:t> بمنطقة </a:t>
            </a:r>
            <a:r>
              <a:rPr lang="ar-SA" dirty="0" err="1"/>
              <a:t>بروكا</a:t>
            </a:r>
            <a:r>
              <a:rPr lang="ar-SA" dirty="0"/>
              <a:t> أثناء القراءة بصوت عالٍ.</a:t>
            </a:r>
            <a:endParaRPr lang="en-US" dirty="0"/>
          </a:p>
          <a:p>
            <a:pPr algn="r"/>
            <a:endParaRPr lang="en-US" dirty="0"/>
          </a:p>
        </p:txBody>
      </p:sp>
    </p:spTree>
    <p:extLst>
      <p:ext uri="{BB962C8B-B14F-4D97-AF65-F5344CB8AC3E}">
        <p14:creationId xmlns:p14="http://schemas.microsoft.com/office/powerpoint/2010/main" val="34599144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609600"/>
            <a:ext cx="9782801" cy="5562600"/>
          </a:xfrm>
        </p:spPr>
        <p:txBody>
          <a:bodyPr>
            <a:normAutofit/>
          </a:bodyPr>
          <a:lstStyle/>
          <a:p>
            <a:pPr marL="0" indent="0" algn="r">
              <a:buNone/>
            </a:pPr>
            <a:r>
              <a:rPr lang="ar-SA" b="1" dirty="0">
                <a:solidFill>
                  <a:srgbClr val="002060"/>
                </a:solidFill>
              </a:rPr>
              <a:t>س 7 / ما هو المقصود بالتعويض الوظيفي؟</a:t>
            </a:r>
            <a:endParaRPr lang="en-US" dirty="0">
              <a:solidFill>
                <a:srgbClr val="002060"/>
              </a:solidFill>
            </a:endParaRPr>
          </a:p>
          <a:p>
            <a:pPr marL="0" indent="0" algn="r">
              <a:buNone/>
            </a:pPr>
            <a:r>
              <a:rPr lang="ar-SA" dirty="0"/>
              <a:t>في حالة وجود تلف في مناطق معينة من الدماغ، يقوم الدماغ بتعديل وظائف هذه المواقع المعيبة في مناطق أخرى أو يربطها بالمناطق المستخدمة بالفعل. (لدونة الدماغ)</a:t>
            </a:r>
            <a:endParaRPr lang="en-US" dirty="0"/>
          </a:p>
          <a:p>
            <a:pPr marL="0" indent="0" algn="r">
              <a:buNone/>
            </a:pPr>
            <a:r>
              <a:rPr lang="ar-SA" dirty="0"/>
              <a:t> </a:t>
            </a:r>
            <a:endParaRPr lang="en-US" dirty="0"/>
          </a:p>
          <a:p>
            <a:pPr marL="0" indent="0" algn="r">
              <a:buNone/>
            </a:pPr>
            <a:r>
              <a:rPr lang="ar-SA" b="1" dirty="0">
                <a:solidFill>
                  <a:srgbClr val="002060"/>
                </a:solidFill>
              </a:rPr>
              <a:t>س 8 / هل تختلف مناطق اللغة في الدماغ في المتحدثين بلغتين عن الذين يتحدثون لغة واحد فقط؟</a:t>
            </a:r>
            <a:endParaRPr lang="en-US" dirty="0">
              <a:solidFill>
                <a:srgbClr val="002060"/>
              </a:solidFill>
            </a:endParaRPr>
          </a:p>
          <a:p>
            <a:pPr marL="0" indent="0" algn="r">
              <a:buNone/>
            </a:pPr>
            <a:r>
              <a:rPr lang="ar-SA" dirty="0"/>
              <a:t>كانت هناك خلافات حول ثنائية اللغة فيما يتعلق بتوزيع وظائف المخ. جادل البعض بأن نصف المخ الأيمن يشارك الى حد ما. وادعى آخرون أن كل نصف من الدماغ توكل اليه أحد اللغتين (</a:t>
            </a:r>
            <a:r>
              <a:rPr lang="ar-SA" b="1" dirty="0"/>
              <a:t>على سبيل المثال</a:t>
            </a:r>
            <a:r>
              <a:rPr lang="ar-SA" dirty="0"/>
              <a:t>، في حالة فقدان لغة واحدة بعد السكتات الدماغية). ومع ذلك، فإن غالبية الدراسات رفضت فرضية مشاركة النصف الأيمن.</a:t>
            </a:r>
            <a:endParaRPr lang="en-US" dirty="0"/>
          </a:p>
          <a:p>
            <a:pPr algn="r"/>
            <a:endParaRPr lang="en-US" dirty="0"/>
          </a:p>
        </p:txBody>
      </p:sp>
    </p:spTree>
    <p:extLst>
      <p:ext uri="{BB962C8B-B14F-4D97-AF65-F5344CB8AC3E}">
        <p14:creationId xmlns:p14="http://schemas.microsoft.com/office/powerpoint/2010/main" val="992165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93436" y="533400"/>
            <a:ext cx="9782801" cy="5638800"/>
          </a:xfrm>
        </p:spPr>
        <p:txBody>
          <a:bodyPr/>
          <a:lstStyle/>
          <a:p>
            <a:pPr marL="0" indent="0" algn="r">
              <a:buNone/>
            </a:pPr>
            <a:r>
              <a:rPr lang="ar-SA" b="1" dirty="0">
                <a:solidFill>
                  <a:srgbClr val="002060"/>
                </a:solidFill>
              </a:rPr>
              <a:t>س 9/ ما المقصود بمصطلح "فقدان القدرة على الكلام"؟ وماهي اشهر نوعين منه</a:t>
            </a:r>
            <a:r>
              <a:rPr lang="ar-SA" b="1" dirty="0" smtClean="0">
                <a:solidFill>
                  <a:srgbClr val="002060"/>
                </a:solidFill>
              </a:rPr>
              <a:t>؟</a:t>
            </a:r>
            <a:endParaRPr lang="ar-SA" dirty="0" smtClean="0"/>
          </a:p>
          <a:p>
            <a:pPr marL="0" indent="0" algn="r">
              <a:buNone/>
            </a:pPr>
            <a:r>
              <a:rPr lang="ar-SA" dirty="0" smtClean="0"/>
              <a:t>يشير </a:t>
            </a:r>
            <a:r>
              <a:rPr lang="ar-SA" dirty="0"/>
              <a:t>إلى اضطراب اللغة المكتسبة المعروف باسم "فقدان القدرة على الكلام" (فقدان اللغة بسبب تلف في الدماغ).</a:t>
            </a:r>
            <a:endParaRPr lang="en-US" dirty="0"/>
          </a:p>
          <a:p>
            <a:pPr marL="0" indent="0" algn="r">
              <a:buNone/>
            </a:pPr>
            <a:r>
              <a:rPr lang="ar-SA" dirty="0"/>
              <a:t>1</a:t>
            </a:r>
            <a:r>
              <a:rPr lang="ar-SA" b="1" dirty="0">
                <a:solidFill>
                  <a:srgbClr val="C00000"/>
                </a:solidFill>
              </a:rPr>
              <a:t> -حبسة </a:t>
            </a:r>
            <a:r>
              <a:rPr lang="ar-SA" b="1" dirty="0" err="1">
                <a:solidFill>
                  <a:srgbClr val="C00000"/>
                </a:solidFill>
              </a:rPr>
              <a:t>بروكا</a:t>
            </a:r>
            <a:r>
              <a:rPr lang="ar-SA" b="1" dirty="0">
                <a:solidFill>
                  <a:srgbClr val="C00000"/>
                </a:solidFill>
              </a:rPr>
              <a:t>: </a:t>
            </a:r>
            <a:r>
              <a:rPr lang="ar-SA" dirty="0"/>
              <a:t>تتميز بالقدرة على التحدث والكتابة بشكل مفهوم ولكن تتخللها عيوب. في كثير من الأحيان يكون هناك نقص في الجمل؛ كعدم استخدام التصاريف المناسبة وحروف الجر وال التعريف الى الخ. في بعض الأحيان، تسبب اعراضها صعوبة في فهم وتوليد الجمل المعقدة.</a:t>
            </a:r>
            <a:endParaRPr lang="en-US" dirty="0"/>
          </a:p>
          <a:p>
            <a:pPr marL="0" indent="0" algn="r">
              <a:buNone/>
            </a:pPr>
            <a:r>
              <a:rPr lang="ar-SA" b="1" dirty="0"/>
              <a:t>2</a:t>
            </a:r>
            <a:r>
              <a:rPr lang="ar-SA" b="1" dirty="0">
                <a:solidFill>
                  <a:srgbClr val="C00000"/>
                </a:solidFill>
              </a:rPr>
              <a:t>-حبسة </a:t>
            </a:r>
            <a:r>
              <a:rPr lang="ar-SA" b="1" dirty="0" err="1">
                <a:solidFill>
                  <a:srgbClr val="C00000"/>
                </a:solidFill>
              </a:rPr>
              <a:t>فيرنكي</a:t>
            </a:r>
            <a:r>
              <a:rPr lang="ar-SA" b="1" dirty="0">
                <a:solidFill>
                  <a:srgbClr val="C00000"/>
                </a:solidFill>
              </a:rPr>
              <a:t>: </a:t>
            </a:r>
            <a:r>
              <a:rPr lang="ar-SA" dirty="0"/>
              <a:t>تتميز بحديث بدون معنى والكلام المزدوج</a:t>
            </a:r>
            <a:endParaRPr lang="en-US" dirty="0"/>
          </a:p>
          <a:p>
            <a:pPr marL="0" indent="0" algn="r">
              <a:buNone/>
            </a:pPr>
            <a:r>
              <a:rPr lang="ar-SA" dirty="0"/>
              <a:t>تبدو كلمات وجمل المصابين بحبسة </a:t>
            </a:r>
            <a:r>
              <a:rPr lang="ar-SA" dirty="0" err="1"/>
              <a:t>فيرنكي</a:t>
            </a:r>
            <a:r>
              <a:rPr lang="ar-SA" dirty="0"/>
              <a:t> سليمة من الناحية النحوية والصرفية ولكنها لا تحمل أي معنى. وأيضا أحد المشاكل المصاحبة لها هي مشكلة فقدان الاستيعاب</a:t>
            </a:r>
            <a:r>
              <a:rPr lang="ar-SA" dirty="0" smtClean="0"/>
              <a:t>.</a:t>
            </a:r>
            <a:endParaRPr lang="en-US" dirty="0"/>
          </a:p>
        </p:txBody>
      </p:sp>
    </p:spTree>
    <p:extLst>
      <p:ext uri="{BB962C8B-B14F-4D97-AF65-F5344CB8AC3E}">
        <p14:creationId xmlns:p14="http://schemas.microsoft.com/office/powerpoint/2010/main" val="2134537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593436" y="533400"/>
            <a:ext cx="9782801" cy="1239837"/>
          </a:xfrm>
        </p:spPr>
        <p:txBody>
          <a:bodyPr>
            <a:normAutofit/>
          </a:bodyPr>
          <a:lstStyle/>
          <a:p>
            <a:pPr algn="r" rtl="1"/>
            <a:r>
              <a:rPr lang="ar-SA" sz="4000" b="1" dirty="0" smtClean="0">
                <a:solidFill>
                  <a:srgbClr val="002060"/>
                </a:solidFill>
              </a:rPr>
              <a:t>س10/ </a:t>
            </a:r>
            <a:r>
              <a:rPr lang="ar-SA" sz="4000" b="1" dirty="0">
                <a:solidFill>
                  <a:srgbClr val="002060"/>
                </a:solidFill>
              </a:rPr>
              <a:t>ماذا يشير مصطلح "عسر القراءة</a:t>
            </a:r>
            <a:r>
              <a:rPr lang="ar-SA" sz="4000" b="1" dirty="0" smtClean="0">
                <a:solidFill>
                  <a:srgbClr val="002060"/>
                </a:solidFill>
              </a:rPr>
              <a:t>"؟</a:t>
            </a:r>
            <a:endParaRPr lang="en-US" sz="4000" dirty="0"/>
          </a:p>
        </p:txBody>
      </p:sp>
      <p:sp>
        <p:nvSpPr>
          <p:cNvPr id="3" name="عنصر نائب للمحتوى 2"/>
          <p:cNvSpPr>
            <a:spLocks noGrp="1"/>
          </p:cNvSpPr>
          <p:nvPr>
            <p:ph idx="1"/>
          </p:nvPr>
        </p:nvSpPr>
        <p:spPr/>
        <p:txBody>
          <a:bodyPr>
            <a:normAutofit/>
          </a:bodyPr>
          <a:lstStyle/>
          <a:p>
            <a:pPr algn="r"/>
            <a:endParaRPr lang="en-US" sz="3600" dirty="0"/>
          </a:p>
          <a:p>
            <a:pPr marL="0" indent="0" algn="r">
              <a:buNone/>
            </a:pPr>
            <a:r>
              <a:rPr lang="ar-SA" sz="3600" dirty="0"/>
              <a:t> قد يسبب عسر القراءة المرتبط بالدماغ صعوبات في القراءة والكتابة أو عيوب بصرية. بعض الأطفال لا يستطيعون الكتابة سوى </a:t>
            </a:r>
            <a:r>
              <a:rPr lang="ar-SA" sz="3600" b="1" dirty="0"/>
              <a:t>بالعكس</a:t>
            </a:r>
            <a:r>
              <a:rPr lang="ar-SA" sz="3600" dirty="0"/>
              <a:t> او </a:t>
            </a:r>
            <a:r>
              <a:rPr lang="ar-SA" sz="3600" b="1" dirty="0"/>
              <a:t>رأسا على عقب </a:t>
            </a:r>
            <a:r>
              <a:rPr lang="ar-SA" sz="3600" dirty="0"/>
              <a:t>أو </a:t>
            </a:r>
            <a:r>
              <a:rPr lang="ar-SA" sz="3600" b="1" dirty="0"/>
              <a:t>الخلط بين اشكال الحروف المتشابهة.</a:t>
            </a:r>
            <a:endParaRPr lang="en-US" sz="3600" dirty="0"/>
          </a:p>
          <a:p>
            <a:pPr algn="r"/>
            <a:endParaRPr lang="en-US" sz="3600" dirty="0"/>
          </a:p>
        </p:txBody>
      </p:sp>
    </p:spTree>
    <p:extLst>
      <p:ext uri="{BB962C8B-B14F-4D97-AF65-F5344CB8AC3E}">
        <p14:creationId xmlns:p14="http://schemas.microsoft.com/office/powerpoint/2010/main" val="2763102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1606937" y="609600"/>
            <a:ext cx="9782801" cy="1239837"/>
          </a:xfrm>
        </p:spPr>
        <p:txBody>
          <a:bodyPr>
            <a:normAutofit/>
          </a:bodyPr>
          <a:lstStyle/>
          <a:p>
            <a:pPr algn="ctr"/>
            <a:r>
              <a:rPr lang="en-US" sz="6000" b="1" dirty="0" smtClean="0">
                <a:solidFill>
                  <a:srgbClr val="C00000"/>
                </a:solidFill>
              </a:rPr>
              <a:t>The End</a:t>
            </a:r>
            <a:endParaRPr lang="en-US" sz="6000" b="1" dirty="0">
              <a:solidFill>
                <a:srgbClr val="C00000"/>
              </a:solidFill>
            </a:endParaRPr>
          </a:p>
        </p:txBody>
      </p:sp>
      <p:sp>
        <p:nvSpPr>
          <p:cNvPr id="3" name="عنصر نائب للمحتوى 2"/>
          <p:cNvSpPr>
            <a:spLocks noGrp="1"/>
          </p:cNvSpPr>
          <p:nvPr>
            <p:ph idx="1"/>
          </p:nvPr>
        </p:nvSpPr>
        <p:spPr>
          <a:xfrm>
            <a:off x="1593436" y="3429000"/>
            <a:ext cx="9782801" cy="2743200"/>
          </a:xfrm>
        </p:spPr>
        <p:txBody>
          <a:bodyPr>
            <a:normAutofit/>
          </a:bodyPr>
          <a:lstStyle/>
          <a:p>
            <a:pPr marL="0" indent="0" algn="ctr">
              <a:buNone/>
            </a:pPr>
            <a:r>
              <a:rPr lang="en-US" sz="5400" b="1" i="1" dirty="0" smtClean="0"/>
              <a:t>Many Thanks to You</a:t>
            </a:r>
            <a:endParaRPr lang="en-US" sz="5400" b="1" i="1" dirty="0"/>
          </a:p>
        </p:txBody>
      </p:sp>
    </p:spTree>
    <p:extLst>
      <p:ext uri="{BB962C8B-B14F-4D97-AF65-F5344CB8AC3E}">
        <p14:creationId xmlns:p14="http://schemas.microsoft.com/office/powerpoint/2010/main" val="1805886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Math 16x9">
  <a:themeElements>
    <a:clrScheme name="نص متحرك">
      <a:dk1>
        <a:srgbClr val="000000"/>
      </a:dk1>
      <a:lt1>
        <a:sysClr val="window" lastClr="FFFFFF"/>
      </a:lt1>
      <a:dk2>
        <a:srgbClr val="5E5E5E"/>
      </a:dk2>
      <a:lt2>
        <a:srgbClr val="DDDDDD"/>
      </a:lt2>
      <a:accent1>
        <a:srgbClr val="418AB3"/>
      </a:accent1>
      <a:accent2>
        <a:srgbClr val="A6B727"/>
      </a:accent2>
      <a:accent3>
        <a:srgbClr val="F69200"/>
      </a:accent3>
      <a:accent4>
        <a:srgbClr val="838383"/>
      </a:accent4>
      <a:accent5>
        <a:srgbClr val="FEC306"/>
      </a:accent5>
      <a:accent6>
        <a:srgbClr val="DF5327"/>
      </a:accent6>
      <a:hlink>
        <a:srgbClr val="F59E00"/>
      </a:hlink>
      <a:folHlink>
        <a:srgbClr val="B2B2B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802</TotalTime>
  <Words>3313</Words>
  <Application>Microsoft Office PowerPoint</Application>
  <PresentationFormat>مخصص</PresentationFormat>
  <Paragraphs>279</Paragraphs>
  <Slides>52</Slides>
  <Notes>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52</vt:i4>
      </vt:variant>
    </vt:vector>
  </HeadingPairs>
  <TitlesOfParts>
    <vt:vector size="59" baseType="lpstr">
      <vt:lpstr>Arial</vt:lpstr>
      <vt:lpstr>Calibri</vt:lpstr>
      <vt:lpstr>Euphemia</vt:lpstr>
      <vt:lpstr>Tahoma</vt:lpstr>
      <vt:lpstr>Times New Roman</vt:lpstr>
      <vt:lpstr>Wingdings</vt:lpstr>
      <vt:lpstr>Math 16x9</vt:lpstr>
      <vt:lpstr>LANE-697 Special Topics in Linguistics  Neurolinguistics</vt:lpstr>
      <vt:lpstr>What is neurolinguistics?</vt:lpstr>
      <vt:lpstr>Different views about the relation between language and brain:</vt:lpstr>
      <vt:lpstr>عرض تقديمي في PowerPoint</vt:lpstr>
      <vt:lpstr>The brain structure:</vt:lpstr>
      <vt:lpstr>عرض تقديمي في PowerPoint</vt:lpstr>
      <vt:lpstr>Hemispheric dominance</vt:lpstr>
      <vt:lpstr>عرض تقديمي في PowerPoint</vt:lpstr>
      <vt:lpstr>Right hemisphere functions:</vt:lpstr>
      <vt:lpstr>Language areas and their functions:</vt:lpstr>
      <vt:lpstr>1- Broca’s area, the motor area and speech production:</vt:lpstr>
      <vt:lpstr>2- Wernicke’s area, the auditory area and speech comprehension:</vt:lpstr>
      <vt:lpstr>عرض تقديمي في PowerPoint</vt:lpstr>
      <vt:lpstr>عرض تقديمي في PowerPoint</vt:lpstr>
      <vt:lpstr>Function compensation:</vt:lpstr>
      <vt:lpstr>Bilingualism:</vt:lpstr>
      <vt:lpstr>Language disorders:</vt:lpstr>
      <vt:lpstr>1- Broca’s aphasia: </vt:lpstr>
      <vt:lpstr>2- Wernicke’s aphasia:</vt:lpstr>
      <vt:lpstr>3- Dyslexia: </vt:lpstr>
      <vt:lpstr>عرض تقديمي في PowerPoint</vt:lpstr>
      <vt:lpstr>Review Questions</vt:lpstr>
      <vt:lpstr>عرض تقديمي في PowerPoint</vt:lpstr>
      <vt:lpstr>عرض تقديمي في PowerPoint</vt:lpstr>
      <vt:lpstr>عرض تقديمي في PowerPoint</vt:lpstr>
      <vt:lpstr>عرض تقديمي في PowerPoint</vt:lpstr>
      <vt:lpstr>عرض تقديمي في PowerPoint</vt:lpstr>
      <vt:lpstr>References</vt:lpstr>
      <vt:lpstr>عرض تقديمي في PowerPoint</vt:lpstr>
      <vt:lpstr>Arabic Translation _______________________</vt:lpstr>
      <vt:lpstr>ماهي اللغويات العصبية؟</vt:lpstr>
      <vt:lpstr>وجهات نظر مختلفة حول العلاقة بين اللغة والدماغ:</vt:lpstr>
      <vt:lpstr>بنية الدماغ:</vt:lpstr>
      <vt:lpstr>هيمنة أحد نصفي الدماغ</vt:lpstr>
      <vt:lpstr>عرض تقديمي في PowerPoint</vt:lpstr>
      <vt:lpstr>مناطق اللغة الأساسية و وظائفها:</vt:lpstr>
      <vt:lpstr>1- منطقة بروكا ومنطقة الحركة و اعداد الكلام:</vt:lpstr>
      <vt:lpstr>2- منطقة فيرنيكي، المنطقة السمعية واستيعاب الكلام:</vt:lpstr>
      <vt:lpstr>عرض تقديمي في PowerPoint</vt:lpstr>
      <vt:lpstr>عرض تقديمي في PowerPoint</vt:lpstr>
      <vt:lpstr>اضطرابات اللغة:</vt:lpstr>
      <vt:lpstr>1-حبسة بروكا: </vt:lpstr>
      <vt:lpstr>2- حبسة فيرنكي:</vt:lpstr>
      <vt:lpstr>عرض تقديمي في PowerPoint</vt:lpstr>
      <vt:lpstr>أسئلة المراجعة</vt:lpstr>
      <vt:lpstr>عرض تقديمي في PowerPoint</vt:lpstr>
      <vt:lpstr>عرض تقديمي في PowerPoint</vt:lpstr>
      <vt:lpstr>عرض تقديمي في PowerPoint</vt:lpstr>
      <vt:lpstr>عرض تقديمي في PowerPoint</vt:lpstr>
      <vt:lpstr>عرض تقديمي في PowerPoint</vt:lpstr>
      <vt:lpstr>س10/ ماذا يشير مصطلح "عسر القراءة"؟</vt:lpstr>
      <vt:lpstr>The End</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
  <cp:lastModifiedBy>DELL</cp:lastModifiedBy>
  <cp:revision>90</cp:revision>
  <dcterms:created xsi:type="dcterms:W3CDTF">2014-04-17T22:14:21Z</dcterms:created>
  <dcterms:modified xsi:type="dcterms:W3CDTF">2019-02-11T11:11:47Z</dcterms:modified>
</cp:coreProperties>
</file>